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7" r:id="rId2"/>
    <p:sldId id="258" r:id="rId3"/>
    <p:sldId id="270" r:id="rId4"/>
    <p:sldId id="272" r:id="rId5"/>
    <p:sldId id="259" r:id="rId6"/>
    <p:sldId id="260" r:id="rId7"/>
    <p:sldId id="263" r:id="rId8"/>
    <p:sldId id="264" r:id="rId9"/>
    <p:sldId id="261" r:id="rId10"/>
    <p:sldId id="262" r:id="rId11"/>
    <p:sldId id="265" r:id="rId12"/>
    <p:sldId id="268" r:id="rId13"/>
    <p:sldId id="269" r:id="rId14"/>
    <p:sldId id="271" r:id="rId15"/>
    <p:sldId id="267" r:id="rId16"/>
    <p:sldId id="273"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BE03DCE-BB21-4510-947E-626ACCA47BBB}">
          <p14:sldIdLst>
            <p14:sldId id="257"/>
            <p14:sldId id="258"/>
            <p14:sldId id="270"/>
            <p14:sldId id="272"/>
          </p14:sldIdLst>
        </p14:section>
        <p14:section name="Wheel Speed Sensor" id="{E14E7483-DEFE-41DE-A6FD-E62A643D739F}">
          <p14:sldIdLst>
            <p14:sldId id="259"/>
            <p14:sldId id="260"/>
            <p14:sldId id="263"/>
            <p14:sldId id="264"/>
            <p14:sldId id="261"/>
            <p14:sldId id="262"/>
            <p14:sldId id="265"/>
          </p14:sldIdLst>
        </p14:section>
        <p14:section name="Control" id="{EF24A7DD-47DE-41DB-BE20-BDC05C49B9D0}">
          <p14:sldIdLst>
            <p14:sldId id="268"/>
            <p14:sldId id="269"/>
            <p14:sldId id="271"/>
            <p14:sldId id="267"/>
            <p14:sldId id="273"/>
          </p14:sldIdLst>
        </p14:section>
        <p14:section name="Reference" id="{65652CB8-8E36-45D8-BD7D-13E752A1C51E}">
          <p14:sldIdLst>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3819" autoAdjust="0"/>
  </p:normalViewPr>
  <p:slideViewPr>
    <p:cSldViewPr snapToGrid="0">
      <p:cViewPr varScale="1">
        <p:scale>
          <a:sx n="46" d="100"/>
          <a:sy n="46" d="100"/>
        </p:scale>
        <p:origin x="1372" y="36"/>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gif>
</file>

<file path=ppt/media/image7.gif>
</file>

<file path=ppt/media/image8.png>
</file>

<file path=ppt/media/image9.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6AF054-1B43-41E7-84CB-3EB4EAD8CEF7}" type="datetimeFigureOut">
              <a:rPr lang="en-US" smtClean="0"/>
              <a:t>7/27/2022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19442D-9CCB-4C86-942B-A5C7D5BCDFAA}" type="slidenum">
              <a:rPr lang="en-US" smtClean="0"/>
              <a:t>‹#›</a:t>
            </a:fld>
            <a:endParaRPr lang="en-US"/>
          </a:p>
        </p:txBody>
      </p:sp>
    </p:spTree>
    <p:extLst>
      <p:ext uri="{BB962C8B-B14F-4D97-AF65-F5344CB8AC3E}">
        <p14:creationId xmlns:p14="http://schemas.microsoft.com/office/powerpoint/2010/main" val="30247411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Các loại cảm biến này </a:t>
            </a:r>
            <a:r>
              <a:rPr lang="vi-VN" b="1" dirty="0"/>
              <a:t>không cần nguồn điện</a:t>
            </a:r>
            <a:r>
              <a:rPr lang="vi-VN" dirty="0"/>
              <a:t> bên ngoài để tạo tín hiệu.</a:t>
            </a:r>
            <a:endParaRPr lang="en-US" dirty="0"/>
          </a:p>
          <a:p>
            <a:r>
              <a:rPr lang="vi-VN" dirty="0"/>
              <a:t>Chúng không bắt đầu hoạt động cho đến khi bánh xe có răng đạt </a:t>
            </a:r>
            <a:r>
              <a:rPr lang="vi-VN" b="1" dirty="0"/>
              <a:t>tốc độ 3-7 km / h.</a:t>
            </a:r>
            <a:endParaRPr lang="en-US" b="1" dirty="0"/>
          </a:p>
          <a:p>
            <a:r>
              <a:rPr lang="vi-VN" dirty="0"/>
              <a:t>Các bộ phận của cảm biến là: </a:t>
            </a:r>
            <a:r>
              <a:rPr lang="vi-VN" b="1" dirty="0"/>
              <a:t>một nam châm vĩnh cửu</a:t>
            </a:r>
            <a:r>
              <a:rPr lang="vi-VN" dirty="0"/>
              <a:t>, </a:t>
            </a:r>
            <a:r>
              <a:rPr lang="en-US" dirty="0"/>
              <a:t>	</a:t>
            </a:r>
            <a:r>
              <a:rPr lang="en-US" b="1" dirty="0" err="1"/>
              <a:t>lõi</a:t>
            </a:r>
            <a:r>
              <a:rPr lang="en-US" dirty="0"/>
              <a:t> </a:t>
            </a:r>
            <a:r>
              <a:rPr lang="vi-VN" dirty="0"/>
              <a:t> </a:t>
            </a:r>
            <a:r>
              <a:rPr lang="en-US" dirty="0"/>
              <a:t>	</a:t>
            </a:r>
            <a:r>
              <a:rPr lang="vi-VN" b="1" dirty="0"/>
              <a:t>một cuộn dây đồng </a:t>
            </a:r>
            <a:r>
              <a:rPr lang="en-US" b="0" dirty="0" err="1"/>
              <a:t>quấn</a:t>
            </a:r>
            <a:r>
              <a:rPr lang="en-US" b="0" dirty="0"/>
              <a:t> </a:t>
            </a:r>
            <a:r>
              <a:rPr lang="en-US" b="0" dirty="0" err="1"/>
              <a:t>quanh</a:t>
            </a:r>
            <a:r>
              <a:rPr lang="en-US" b="0" dirty="0"/>
              <a:t> </a:t>
            </a:r>
            <a:r>
              <a:rPr lang="en-US" b="0" dirty="0" err="1"/>
              <a:t>lõi</a:t>
            </a:r>
            <a:r>
              <a:rPr lang="vi-VN" dirty="0"/>
              <a:t>. </a:t>
            </a:r>
            <a:endParaRPr lang="en-US" dirty="0"/>
          </a:p>
          <a:p>
            <a:r>
              <a:rPr lang="en-US" dirty="0" err="1"/>
              <a:t>Cảm</a:t>
            </a:r>
            <a:r>
              <a:rPr lang="en-US" dirty="0"/>
              <a:t> </a:t>
            </a:r>
            <a:r>
              <a:rPr lang="en-US" dirty="0" err="1"/>
              <a:t>biến</a:t>
            </a:r>
            <a:r>
              <a:rPr lang="en-US" dirty="0"/>
              <a:t> </a:t>
            </a:r>
            <a:r>
              <a:rPr lang="en-US" dirty="0" err="1"/>
              <a:t>nằm</a:t>
            </a:r>
            <a:r>
              <a:rPr lang="en-US" dirty="0"/>
              <a:t> </a:t>
            </a:r>
            <a:r>
              <a:rPr lang="en-US" dirty="0" err="1"/>
              <a:t>cách</a:t>
            </a:r>
            <a:r>
              <a:rPr lang="en-US" dirty="0"/>
              <a:t> bánh </a:t>
            </a:r>
            <a:r>
              <a:rPr lang="en-US" dirty="0" err="1"/>
              <a:t>răng</a:t>
            </a:r>
            <a:r>
              <a:rPr lang="en-US" dirty="0"/>
              <a:t> 1 </a:t>
            </a:r>
            <a:r>
              <a:rPr lang="en-US" dirty="0" err="1"/>
              <a:t>khe</a:t>
            </a:r>
            <a:r>
              <a:rPr lang="en-US" dirty="0"/>
              <a:t> </a:t>
            </a:r>
            <a:r>
              <a:rPr lang="en-US" dirty="0" err="1"/>
              <a:t>hở</a:t>
            </a:r>
            <a:r>
              <a:rPr lang="en-US" dirty="0"/>
              <a:t> </a:t>
            </a:r>
            <a:r>
              <a:rPr lang="en-US" dirty="0" err="1"/>
              <a:t>nhỏ</a:t>
            </a:r>
            <a:endParaRPr lang="en-US" dirty="0"/>
          </a:p>
          <a:p>
            <a:r>
              <a:rPr lang="vi-VN" dirty="0"/>
              <a:t>tín hiệu</a:t>
            </a:r>
            <a:r>
              <a:rPr lang="en-US" dirty="0"/>
              <a:t> </a:t>
            </a:r>
            <a:r>
              <a:rPr lang="en-US" dirty="0" err="1"/>
              <a:t>điện</a:t>
            </a:r>
            <a:r>
              <a:rPr lang="vi-VN" dirty="0"/>
              <a:t> hình sin</a:t>
            </a:r>
            <a:r>
              <a:rPr lang="en-US" dirty="0"/>
              <a:t> </a:t>
            </a:r>
            <a:r>
              <a:rPr lang="en-US" dirty="0" err="1"/>
              <a:t>được</a:t>
            </a:r>
            <a:r>
              <a:rPr lang="en-US" dirty="0"/>
              <a:t> </a:t>
            </a:r>
            <a:r>
              <a:rPr lang="en-US" dirty="0" err="1"/>
              <a:t>tạo</a:t>
            </a:r>
            <a:r>
              <a:rPr lang="en-US" dirty="0"/>
              <a:t> </a:t>
            </a:r>
            <a:r>
              <a:rPr lang="en-US" dirty="0" err="1"/>
              <a:t>thông</a:t>
            </a:r>
            <a:r>
              <a:rPr lang="en-US" dirty="0"/>
              <a:t> qua </a:t>
            </a:r>
            <a:r>
              <a:rPr lang="en-US" dirty="0" err="1"/>
              <a:t>từ</a:t>
            </a:r>
            <a:r>
              <a:rPr lang="en-US" dirty="0"/>
              <a:t> </a:t>
            </a:r>
            <a:r>
              <a:rPr lang="en-US" dirty="0" err="1"/>
              <a:t>trường</a:t>
            </a:r>
            <a:r>
              <a:rPr lang="en-US" dirty="0"/>
              <a:t> </a:t>
            </a:r>
            <a:r>
              <a:rPr lang="en-US" dirty="0" err="1"/>
              <a:t>biến</a:t>
            </a:r>
            <a:r>
              <a:rPr lang="en-US" dirty="0"/>
              <a:t> </a:t>
            </a:r>
            <a:r>
              <a:rPr lang="en-US" dirty="0" err="1"/>
              <a:t>thiên</a:t>
            </a:r>
            <a:r>
              <a:rPr lang="en-US" dirty="0"/>
              <a:t> </a:t>
            </a:r>
            <a:r>
              <a:rPr lang="en-US" dirty="0" err="1"/>
              <a:t>quanh</a:t>
            </a:r>
            <a:r>
              <a:rPr lang="en-US" dirty="0"/>
              <a:t> </a:t>
            </a:r>
            <a:r>
              <a:rPr lang="en-US" dirty="0" err="1"/>
              <a:t>cuộn</a:t>
            </a:r>
            <a:r>
              <a:rPr lang="en-US" dirty="0"/>
              <a:t> </a:t>
            </a:r>
            <a:r>
              <a:rPr lang="en-US" dirty="0" err="1"/>
              <a:t>dây</a:t>
            </a:r>
            <a:r>
              <a:rPr lang="en-US" dirty="0"/>
              <a:t>, </a:t>
            </a:r>
            <a:r>
              <a:rPr lang="en-US" dirty="0" err="1"/>
              <a:t>từ</a:t>
            </a:r>
            <a:r>
              <a:rPr lang="en-US" dirty="0"/>
              <a:t> </a:t>
            </a:r>
            <a:r>
              <a:rPr lang="en-US" dirty="0" err="1"/>
              <a:t>đó</a:t>
            </a:r>
            <a:r>
              <a:rPr lang="en-US" dirty="0"/>
              <a:t> </a:t>
            </a:r>
            <a:r>
              <a:rPr lang="en-US" dirty="0" err="1"/>
              <a:t>cuộn</a:t>
            </a:r>
            <a:r>
              <a:rPr lang="en-US" dirty="0"/>
              <a:t> </a:t>
            </a:r>
            <a:r>
              <a:rPr lang="en-US" dirty="0" err="1"/>
              <a:t>dây</a:t>
            </a:r>
            <a:r>
              <a:rPr lang="en-US" dirty="0"/>
              <a:t> </a:t>
            </a:r>
            <a:r>
              <a:rPr lang="en-US" dirty="0" err="1"/>
              <a:t>xuất</a:t>
            </a:r>
            <a:r>
              <a:rPr lang="en-US" dirty="0"/>
              <a:t> </a:t>
            </a:r>
            <a:r>
              <a:rPr lang="en-US" dirty="0" err="1"/>
              <a:t>hiện</a:t>
            </a:r>
            <a:r>
              <a:rPr lang="en-US" dirty="0"/>
              <a:t> </a:t>
            </a:r>
            <a:r>
              <a:rPr lang="en-US" dirty="0" err="1"/>
              <a:t>dòng</a:t>
            </a:r>
            <a:r>
              <a:rPr lang="en-US" dirty="0"/>
              <a:t> </a:t>
            </a:r>
            <a:r>
              <a:rPr lang="en-US" dirty="0" err="1"/>
              <a:t>điện</a:t>
            </a:r>
            <a:r>
              <a:rPr lang="en-US" dirty="0"/>
              <a:t> </a:t>
            </a:r>
            <a:r>
              <a:rPr lang="en-US" dirty="0" err="1"/>
              <a:t>cảm</a:t>
            </a:r>
            <a:r>
              <a:rPr lang="en-US" dirty="0"/>
              <a:t> </a:t>
            </a:r>
            <a:r>
              <a:rPr lang="en-US" dirty="0" err="1"/>
              <a:t>ứng</a:t>
            </a:r>
            <a:endParaRPr lang="en-US" dirty="0"/>
          </a:p>
          <a:p>
            <a:r>
              <a:rPr lang="en-US" dirty="0" err="1"/>
              <a:t>Để</a:t>
            </a:r>
            <a:r>
              <a:rPr lang="en-US" dirty="0"/>
              <a:t> </a:t>
            </a:r>
            <a:r>
              <a:rPr lang="en-US" dirty="0" err="1"/>
              <a:t>giải</a:t>
            </a:r>
            <a:r>
              <a:rPr lang="en-US" dirty="0"/>
              <a:t> </a:t>
            </a:r>
            <a:r>
              <a:rPr lang="en-US" dirty="0" err="1"/>
              <a:t>thích</a:t>
            </a:r>
            <a:r>
              <a:rPr lang="en-US" dirty="0"/>
              <a:t> </a:t>
            </a:r>
            <a:r>
              <a:rPr lang="en-US" dirty="0" err="1"/>
              <a:t>về</a:t>
            </a:r>
            <a:r>
              <a:rPr lang="en-US" dirty="0"/>
              <a:t> </a:t>
            </a:r>
            <a:r>
              <a:rPr lang="en-US" dirty="0" err="1"/>
              <a:t>từ</a:t>
            </a:r>
            <a:r>
              <a:rPr lang="en-US" dirty="0"/>
              <a:t> </a:t>
            </a:r>
            <a:r>
              <a:rPr lang="en-US" dirty="0" err="1"/>
              <a:t>trường</a:t>
            </a:r>
            <a:r>
              <a:rPr lang="en-US" dirty="0"/>
              <a:t> </a:t>
            </a:r>
            <a:r>
              <a:rPr lang="en-US" dirty="0" err="1"/>
              <a:t>biến</a:t>
            </a:r>
            <a:r>
              <a:rPr lang="en-US" dirty="0"/>
              <a:t> </a:t>
            </a:r>
            <a:r>
              <a:rPr lang="en-US" dirty="0" err="1"/>
              <a:t>thiên</a:t>
            </a:r>
            <a:r>
              <a:rPr lang="en-US" dirty="0"/>
              <a:t>, </a:t>
            </a:r>
            <a:r>
              <a:rPr lang="en-US" dirty="0" err="1"/>
              <a:t>em</a:t>
            </a:r>
            <a:r>
              <a:rPr lang="en-US" dirty="0"/>
              <a:t> </a:t>
            </a:r>
            <a:r>
              <a:rPr lang="en-US" dirty="0" err="1"/>
              <a:t>sẽ</a:t>
            </a:r>
            <a:r>
              <a:rPr lang="en-US" dirty="0"/>
              <a:t> </a:t>
            </a:r>
            <a:r>
              <a:rPr lang="en-US" dirty="0" err="1"/>
              <a:t>lấy</a:t>
            </a:r>
            <a:r>
              <a:rPr lang="en-US" dirty="0"/>
              <a:t> </a:t>
            </a:r>
            <a:r>
              <a:rPr lang="en-US" dirty="0" err="1"/>
              <a:t>ví</a:t>
            </a:r>
            <a:r>
              <a:rPr lang="en-US" dirty="0"/>
              <a:t> </a:t>
            </a:r>
            <a:r>
              <a:rPr lang="en-US" dirty="0" err="1"/>
              <a:t>dụ</a:t>
            </a:r>
            <a:r>
              <a:rPr lang="en-US" dirty="0"/>
              <a:t> </a:t>
            </a:r>
            <a:r>
              <a:rPr lang="en-US" dirty="0" err="1"/>
              <a:t>bằng</a:t>
            </a:r>
            <a:r>
              <a:rPr lang="en-US" dirty="0"/>
              <a:t> 1 </a:t>
            </a:r>
            <a:r>
              <a:rPr lang="en-US" dirty="0" err="1"/>
              <a:t>thanh</a:t>
            </a:r>
            <a:r>
              <a:rPr lang="en-US" dirty="0"/>
              <a:t> </a:t>
            </a:r>
            <a:r>
              <a:rPr lang="en-US" dirty="0" err="1"/>
              <a:t>sắt</a:t>
            </a:r>
            <a:r>
              <a:rPr lang="en-US" dirty="0"/>
              <a:t> </a:t>
            </a:r>
            <a:r>
              <a:rPr lang="en-US" dirty="0" err="1"/>
              <a:t>khi</a:t>
            </a:r>
            <a:r>
              <a:rPr lang="en-US" dirty="0"/>
              <a:t> </a:t>
            </a:r>
            <a:r>
              <a:rPr lang="en-US" dirty="0" err="1"/>
              <a:t>đưa</a:t>
            </a:r>
            <a:r>
              <a:rPr lang="en-US" dirty="0"/>
              <a:t> </a:t>
            </a:r>
            <a:r>
              <a:rPr lang="en-US" dirty="0" err="1"/>
              <a:t>lại</a:t>
            </a:r>
            <a:r>
              <a:rPr lang="en-US" dirty="0"/>
              <a:t> </a:t>
            </a:r>
            <a:r>
              <a:rPr lang="en-US" dirty="0" err="1"/>
              <a:t>gần</a:t>
            </a:r>
            <a:r>
              <a:rPr lang="en-US" dirty="0"/>
              <a:t> 1 </a:t>
            </a:r>
            <a:r>
              <a:rPr lang="en-US" dirty="0" err="1"/>
              <a:t>nam</a:t>
            </a:r>
            <a:r>
              <a:rPr lang="en-US" dirty="0"/>
              <a:t> </a:t>
            </a:r>
            <a:r>
              <a:rPr lang="en-US" dirty="0" err="1"/>
              <a:t>châm</a:t>
            </a:r>
            <a:r>
              <a:rPr lang="en-US" dirty="0"/>
              <a:t> </a:t>
            </a:r>
            <a:r>
              <a:rPr lang="en-US" dirty="0" err="1"/>
              <a:t>vĩnh</a:t>
            </a:r>
            <a:r>
              <a:rPr lang="en-US" dirty="0"/>
              <a:t> </a:t>
            </a:r>
            <a:r>
              <a:rPr lang="en-US" dirty="0" err="1"/>
              <a:t>cữu</a:t>
            </a:r>
            <a:endParaRPr lang="en-US" dirty="0"/>
          </a:p>
          <a:p>
            <a:endParaRPr lang="en-US" dirty="0"/>
          </a:p>
        </p:txBody>
      </p:sp>
      <p:sp>
        <p:nvSpPr>
          <p:cNvPr id="4" name="Slide Number Placeholder 3"/>
          <p:cNvSpPr>
            <a:spLocks noGrp="1"/>
          </p:cNvSpPr>
          <p:nvPr>
            <p:ph type="sldNum" sz="quarter" idx="5"/>
          </p:nvPr>
        </p:nvSpPr>
        <p:spPr/>
        <p:txBody>
          <a:bodyPr/>
          <a:lstStyle/>
          <a:p>
            <a:fld id="{6519442D-9CCB-4C86-942B-A5C7D5BCDFAA}" type="slidenum">
              <a:rPr lang="en-US" smtClean="0"/>
              <a:t>6</a:t>
            </a:fld>
            <a:endParaRPr lang="en-US"/>
          </a:p>
        </p:txBody>
      </p:sp>
    </p:spTree>
    <p:extLst>
      <p:ext uri="{BB962C8B-B14F-4D97-AF65-F5344CB8AC3E}">
        <p14:creationId xmlns:p14="http://schemas.microsoft.com/office/powerpoint/2010/main" val="34965334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Giả</a:t>
            </a:r>
            <a:r>
              <a:rPr lang="en-US" dirty="0"/>
              <a:t> </a:t>
            </a:r>
            <a:r>
              <a:rPr lang="en-US" dirty="0" err="1"/>
              <a:t>sử</a:t>
            </a:r>
            <a:r>
              <a:rPr lang="en-US" dirty="0"/>
              <a:t> </a:t>
            </a:r>
            <a:r>
              <a:rPr lang="en-US" dirty="0" err="1"/>
              <a:t>đặt</a:t>
            </a:r>
            <a:r>
              <a:rPr lang="en-US" dirty="0"/>
              <a:t> 1 </a:t>
            </a:r>
            <a:r>
              <a:rPr lang="en-US" dirty="0" err="1"/>
              <a:t>cuộn</a:t>
            </a:r>
            <a:r>
              <a:rPr lang="en-US" dirty="0"/>
              <a:t> </a:t>
            </a:r>
            <a:r>
              <a:rPr lang="en-US" dirty="0" err="1"/>
              <a:t>dây</a:t>
            </a:r>
            <a:r>
              <a:rPr lang="en-US" dirty="0"/>
              <a:t> </a:t>
            </a:r>
            <a:r>
              <a:rPr lang="en-US" dirty="0" err="1"/>
              <a:t>để</a:t>
            </a:r>
            <a:r>
              <a:rPr lang="en-US" dirty="0"/>
              <a:t> </a:t>
            </a:r>
            <a:r>
              <a:rPr lang="en-US" dirty="0" err="1"/>
              <a:t>khảo</a:t>
            </a:r>
            <a:r>
              <a:rPr lang="en-US" dirty="0"/>
              <a:t> </a:t>
            </a:r>
            <a:r>
              <a:rPr lang="en-US" dirty="0" err="1"/>
              <a:t>sát</a:t>
            </a:r>
            <a:r>
              <a:rPr lang="en-US" dirty="0"/>
              <a:t> </a:t>
            </a:r>
            <a:r>
              <a:rPr lang="en-US" dirty="0" err="1"/>
              <a:t>dòng</a:t>
            </a:r>
            <a:r>
              <a:rPr lang="en-US" dirty="0"/>
              <a:t> </a:t>
            </a:r>
            <a:r>
              <a:rPr lang="en-US" dirty="0" err="1"/>
              <a:t>điện</a:t>
            </a:r>
            <a:r>
              <a:rPr lang="en-US" dirty="0"/>
              <a:t> </a:t>
            </a:r>
            <a:r>
              <a:rPr lang="en-US" dirty="0" err="1"/>
              <a:t>thay</a:t>
            </a:r>
            <a:r>
              <a:rPr lang="en-US" dirty="0"/>
              <a:t> </a:t>
            </a:r>
            <a:r>
              <a:rPr lang="en-US" dirty="0" err="1"/>
              <a:t>đổi</a:t>
            </a:r>
            <a:r>
              <a:rPr lang="en-US" dirty="0"/>
              <a:t> do </a:t>
            </a:r>
            <a:r>
              <a:rPr lang="en-US" dirty="0" err="1"/>
              <a:t>từ</a:t>
            </a:r>
            <a:r>
              <a:rPr lang="en-US" dirty="0"/>
              <a:t> </a:t>
            </a:r>
            <a:r>
              <a:rPr lang="en-US" dirty="0" err="1"/>
              <a:t>trường</a:t>
            </a:r>
            <a:r>
              <a:rPr lang="en-US" dirty="0"/>
              <a:t> </a:t>
            </a:r>
            <a:r>
              <a:rPr lang="en-US" dirty="0" err="1"/>
              <a:t>thay</a:t>
            </a:r>
            <a:r>
              <a:rPr lang="en-US" dirty="0"/>
              <a:t> </a:t>
            </a:r>
            <a:r>
              <a:rPr lang="en-US" dirty="0" err="1"/>
              <a:t>đổi</a:t>
            </a:r>
            <a:r>
              <a:rPr lang="en-US" dirty="0"/>
              <a:t> </a:t>
            </a:r>
            <a:r>
              <a:rPr lang="en-US" dirty="0" err="1"/>
              <a:t>gây</a:t>
            </a:r>
            <a:r>
              <a:rPr lang="en-US" dirty="0"/>
              <a:t> </a:t>
            </a:r>
            <a:r>
              <a:rPr lang="en-US" dirty="0" err="1"/>
              <a:t>ra</a:t>
            </a:r>
            <a:r>
              <a:rPr lang="en-US" dirty="0"/>
              <a:t> </a:t>
            </a:r>
            <a:r>
              <a:rPr lang="en-US" dirty="0" err="1"/>
              <a:t>bởi</a:t>
            </a:r>
            <a:r>
              <a:rPr lang="en-US" dirty="0"/>
              <a:t> </a:t>
            </a:r>
            <a:r>
              <a:rPr lang="en-US" dirty="0" err="1"/>
              <a:t>các</a:t>
            </a:r>
            <a:r>
              <a:rPr lang="en-US" dirty="0"/>
              <a:t> </a:t>
            </a:r>
            <a:r>
              <a:rPr lang="en-US" dirty="0" err="1"/>
              <a:t>miền</a:t>
            </a:r>
            <a:r>
              <a:rPr lang="en-US" dirty="0"/>
              <a:t> </a:t>
            </a:r>
            <a:r>
              <a:rPr lang="en-US" dirty="0" err="1"/>
              <a:t>từ</a:t>
            </a:r>
            <a:r>
              <a:rPr lang="en-US" dirty="0"/>
              <a:t> </a:t>
            </a:r>
            <a:r>
              <a:rPr lang="en-US" dirty="0" err="1"/>
              <a:t>trong</a:t>
            </a:r>
            <a:r>
              <a:rPr lang="en-US" dirty="0"/>
              <a:t> </a:t>
            </a:r>
            <a:r>
              <a:rPr lang="en-US" dirty="0" err="1"/>
              <a:t>miếng</a:t>
            </a:r>
            <a:r>
              <a:rPr lang="en-US" dirty="0"/>
              <a:t> </a:t>
            </a:r>
            <a:r>
              <a:rPr lang="en-US" dirty="0" err="1"/>
              <a:t>sắt</a:t>
            </a:r>
            <a:endParaRPr lang="en-US" dirty="0"/>
          </a:p>
          <a:p>
            <a:r>
              <a:rPr lang="en-US" dirty="0"/>
              <a:t>-&gt; </a:t>
            </a:r>
            <a:r>
              <a:rPr lang="en-US" dirty="0" err="1"/>
              <a:t>dòng</a:t>
            </a:r>
            <a:r>
              <a:rPr lang="en-US" dirty="0"/>
              <a:t> </a:t>
            </a:r>
            <a:r>
              <a:rPr lang="en-US" dirty="0" err="1"/>
              <a:t>điện</a:t>
            </a:r>
            <a:r>
              <a:rPr lang="en-US" dirty="0"/>
              <a:t> </a:t>
            </a:r>
            <a:r>
              <a:rPr lang="en-US" dirty="0" err="1"/>
              <a:t>thay</a:t>
            </a:r>
            <a:r>
              <a:rPr lang="en-US" dirty="0"/>
              <a:t> </a:t>
            </a:r>
            <a:r>
              <a:rPr lang="en-US" dirty="0" err="1"/>
              <a:t>đổi</a:t>
            </a:r>
            <a:r>
              <a:rPr lang="en-US" dirty="0"/>
              <a:t> </a:t>
            </a:r>
            <a:r>
              <a:rPr lang="en-US" dirty="0" err="1"/>
              <a:t>theo</a:t>
            </a:r>
            <a:r>
              <a:rPr lang="en-US" dirty="0"/>
              <a:t> </a:t>
            </a:r>
            <a:r>
              <a:rPr lang="en-US" dirty="0" err="1"/>
              <a:t>cấu</a:t>
            </a:r>
            <a:r>
              <a:rPr lang="en-US" dirty="0"/>
              <a:t> </a:t>
            </a:r>
            <a:r>
              <a:rPr lang="en-US" dirty="0" err="1"/>
              <a:t>trúc</a:t>
            </a:r>
            <a:r>
              <a:rPr lang="en-US" dirty="0"/>
              <a:t> </a:t>
            </a:r>
            <a:r>
              <a:rPr lang="en-US" dirty="0" err="1"/>
              <a:t>hình</a:t>
            </a:r>
            <a:r>
              <a:rPr lang="en-US" dirty="0"/>
              <a:t> sin</a:t>
            </a:r>
          </a:p>
          <a:p>
            <a:r>
              <a:rPr lang="en-US" dirty="0" err="1"/>
              <a:t>Để</a:t>
            </a:r>
            <a:r>
              <a:rPr lang="en-US" dirty="0"/>
              <a:t> </a:t>
            </a:r>
            <a:r>
              <a:rPr lang="en-US" dirty="0" err="1"/>
              <a:t>các</a:t>
            </a:r>
            <a:r>
              <a:rPr lang="en-US" dirty="0"/>
              <a:t> </a:t>
            </a:r>
            <a:r>
              <a:rPr lang="en-US" dirty="0" err="1"/>
              <a:t>miền</a:t>
            </a:r>
            <a:r>
              <a:rPr lang="en-US" dirty="0"/>
              <a:t> </a:t>
            </a:r>
            <a:r>
              <a:rPr lang="en-US" dirty="0" err="1"/>
              <a:t>từ</a:t>
            </a:r>
            <a:r>
              <a:rPr lang="en-US" dirty="0"/>
              <a:t> </a:t>
            </a:r>
            <a:r>
              <a:rPr lang="en-US" dirty="0" err="1"/>
              <a:t>thay</a:t>
            </a:r>
            <a:r>
              <a:rPr lang="en-US" dirty="0"/>
              <a:t> </a:t>
            </a:r>
            <a:r>
              <a:rPr lang="en-US" dirty="0" err="1"/>
              <a:t>đổi</a:t>
            </a:r>
            <a:r>
              <a:rPr lang="en-US" dirty="0"/>
              <a:t> </a:t>
            </a:r>
            <a:r>
              <a:rPr lang="en-US" dirty="0" err="1"/>
              <a:t>hướng</a:t>
            </a:r>
            <a:r>
              <a:rPr lang="en-US" dirty="0"/>
              <a:t>, ta </a:t>
            </a:r>
            <a:r>
              <a:rPr lang="en-US" dirty="0" err="1"/>
              <a:t>dùng</a:t>
            </a:r>
            <a:r>
              <a:rPr lang="en-US" dirty="0"/>
              <a:t> 1 </a:t>
            </a:r>
            <a:r>
              <a:rPr lang="en-US" dirty="0" err="1"/>
              <a:t>nam</a:t>
            </a:r>
            <a:r>
              <a:rPr lang="en-US" dirty="0"/>
              <a:t> </a:t>
            </a:r>
            <a:r>
              <a:rPr lang="en-US" dirty="0" err="1"/>
              <a:t>châm</a:t>
            </a:r>
            <a:r>
              <a:rPr lang="en-US" dirty="0"/>
              <a:t> </a:t>
            </a:r>
            <a:r>
              <a:rPr lang="en-US" dirty="0" err="1"/>
              <a:t>vĩnh</a:t>
            </a:r>
            <a:r>
              <a:rPr lang="en-US" dirty="0"/>
              <a:t> </a:t>
            </a:r>
            <a:r>
              <a:rPr lang="en-US" dirty="0" err="1"/>
              <a:t>cữu</a:t>
            </a:r>
            <a:endParaRPr lang="en-US" dirty="0"/>
          </a:p>
        </p:txBody>
      </p:sp>
      <p:sp>
        <p:nvSpPr>
          <p:cNvPr id="4" name="Slide Number Placeholder 3"/>
          <p:cNvSpPr>
            <a:spLocks noGrp="1"/>
          </p:cNvSpPr>
          <p:nvPr>
            <p:ph type="sldNum" sz="quarter" idx="5"/>
          </p:nvPr>
        </p:nvSpPr>
        <p:spPr/>
        <p:txBody>
          <a:bodyPr/>
          <a:lstStyle/>
          <a:p>
            <a:fld id="{6519442D-9CCB-4C86-942B-A5C7D5BCDFAA}" type="slidenum">
              <a:rPr lang="en-US" smtClean="0"/>
              <a:t>7</a:t>
            </a:fld>
            <a:endParaRPr lang="en-US"/>
          </a:p>
        </p:txBody>
      </p:sp>
    </p:spTree>
    <p:extLst>
      <p:ext uri="{BB962C8B-B14F-4D97-AF65-F5344CB8AC3E}">
        <p14:creationId xmlns:p14="http://schemas.microsoft.com/office/powerpoint/2010/main" val="23184980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Cách</a:t>
            </a:r>
            <a:r>
              <a:rPr lang="en-US" dirty="0"/>
              <a:t> </a:t>
            </a:r>
            <a:r>
              <a:rPr lang="en-US" dirty="0" err="1"/>
              <a:t>để</a:t>
            </a:r>
            <a:r>
              <a:rPr lang="en-US" dirty="0"/>
              <a:t> </a:t>
            </a:r>
            <a:r>
              <a:rPr lang="en-US" dirty="0" err="1"/>
              <a:t>thay</a:t>
            </a:r>
            <a:r>
              <a:rPr lang="en-US" dirty="0"/>
              <a:t> </a:t>
            </a:r>
            <a:r>
              <a:rPr lang="en-US" dirty="0" err="1"/>
              <a:t>đổi</a:t>
            </a:r>
            <a:r>
              <a:rPr lang="en-US" dirty="0"/>
              <a:t> </a:t>
            </a:r>
            <a:r>
              <a:rPr lang="en-US" dirty="0" err="1"/>
              <a:t>hướng</a:t>
            </a:r>
            <a:r>
              <a:rPr lang="en-US" dirty="0"/>
              <a:t> </a:t>
            </a:r>
            <a:r>
              <a:rPr lang="en-US" dirty="0" err="1"/>
              <a:t>của</a:t>
            </a:r>
            <a:r>
              <a:rPr lang="en-US" dirty="0"/>
              <a:t> </a:t>
            </a:r>
            <a:r>
              <a:rPr lang="en-US" dirty="0" err="1"/>
              <a:t>các</a:t>
            </a:r>
            <a:r>
              <a:rPr lang="en-US" dirty="0"/>
              <a:t> </a:t>
            </a:r>
            <a:r>
              <a:rPr lang="en-US" dirty="0" err="1"/>
              <a:t>miền</a:t>
            </a:r>
            <a:r>
              <a:rPr lang="en-US" dirty="0"/>
              <a:t> </a:t>
            </a:r>
            <a:r>
              <a:rPr lang="en-US" dirty="0" err="1"/>
              <a:t>từ</a:t>
            </a:r>
            <a:r>
              <a:rPr lang="en-US" dirty="0"/>
              <a:t> </a:t>
            </a:r>
            <a:r>
              <a:rPr lang="en-US" dirty="0" err="1"/>
              <a:t>trong</a:t>
            </a:r>
            <a:r>
              <a:rPr lang="en-US" dirty="0"/>
              <a:t> </a:t>
            </a:r>
            <a:r>
              <a:rPr lang="en-US" dirty="0" err="1"/>
              <a:t>thanh</a:t>
            </a:r>
            <a:r>
              <a:rPr lang="en-US" dirty="0"/>
              <a:t> </a:t>
            </a:r>
            <a:r>
              <a:rPr lang="en-US" dirty="0" err="1"/>
              <a:t>sắt</a:t>
            </a:r>
            <a:r>
              <a:rPr lang="en-US" dirty="0"/>
              <a:t> -&gt; </a:t>
            </a:r>
            <a:r>
              <a:rPr lang="en-US" dirty="0" err="1"/>
              <a:t>tạo</a:t>
            </a:r>
            <a:r>
              <a:rPr lang="en-US" dirty="0"/>
              <a:t> </a:t>
            </a:r>
            <a:r>
              <a:rPr lang="en-US" dirty="0" err="1"/>
              <a:t>ra</a:t>
            </a:r>
            <a:r>
              <a:rPr lang="en-US" dirty="0"/>
              <a:t> </a:t>
            </a:r>
            <a:r>
              <a:rPr lang="en-US" dirty="0" err="1"/>
              <a:t>dòng</a:t>
            </a:r>
            <a:r>
              <a:rPr lang="en-US" dirty="0"/>
              <a:t> </a:t>
            </a:r>
            <a:r>
              <a:rPr lang="en-US" dirty="0" err="1"/>
              <a:t>điện</a:t>
            </a:r>
            <a:r>
              <a:rPr lang="en-US" dirty="0"/>
              <a:t> </a:t>
            </a:r>
            <a:r>
              <a:rPr lang="en-US" dirty="0" err="1"/>
              <a:t>cảm</a:t>
            </a:r>
            <a:r>
              <a:rPr lang="en-US" dirty="0"/>
              <a:t> </a:t>
            </a:r>
            <a:r>
              <a:rPr lang="en-US" dirty="0" err="1"/>
              <a:t>ứng</a:t>
            </a:r>
            <a:r>
              <a:rPr lang="en-US" dirty="0"/>
              <a:t> </a:t>
            </a:r>
            <a:r>
              <a:rPr lang="en-US" dirty="0" err="1"/>
              <a:t>vào</a:t>
            </a:r>
            <a:r>
              <a:rPr lang="en-US" dirty="0"/>
              <a:t> </a:t>
            </a:r>
            <a:r>
              <a:rPr lang="en-US" dirty="0" err="1"/>
              <a:t>cuộn</a:t>
            </a:r>
            <a:r>
              <a:rPr lang="en-US" dirty="0"/>
              <a:t> </a:t>
            </a:r>
            <a:r>
              <a:rPr lang="en-US" dirty="0" err="1"/>
              <a:t>dây</a:t>
            </a:r>
            <a:endParaRPr lang="en-US" dirty="0"/>
          </a:p>
          <a:p>
            <a:r>
              <a:rPr lang="en-US" dirty="0" err="1"/>
              <a:t>Đưa</a:t>
            </a:r>
            <a:r>
              <a:rPr lang="en-US" dirty="0"/>
              <a:t> </a:t>
            </a:r>
            <a:r>
              <a:rPr lang="en-US" dirty="0" err="1"/>
              <a:t>nam</a:t>
            </a:r>
            <a:r>
              <a:rPr lang="en-US" dirty="0"/>
              <a:t> </a:t>
            </a:r>
            <a:r>
              <a:rPr lang="en-US" dirty="0" err="1"/>
              <a:t>châm</a:t>
            </a:r>
            <a:r>
              <a:rPr lang="en-US" dirty="0"/>
              <a:t> </a:t>
            </a:r>
            <a:r>
              <a:rPr lang="en-US" dirty="0" err="1"/>
              <a:t>ra</a:t>
            </a:r>
            <a:r>
              <a:rPr lang="en-US" dirty="0"/>
              <a:t> </a:t>
            </a:r>
            <a:r>
              <a:rPr lang="en-US" dirty="0" err="1"/>
              <a:t>xa</a:t>
            </a:r>
            <a:r>
              <a:rPr lang="en-US" dirty="0"/>
              <a:t> </a:t>
            </a:r>
            <a:r>
              <a:rPr lang="en-US" dirty="0" err="1"/>
              <a:t>thanh</a:t>
            </a:r>
            <a:r>
              <a:rPr lang="en-US" dirty="0"/>
              <a:t> </a:t>
            </a:r>
            <a:r>
              <a:rPr lang="en-US" dirty="0" err="1"/>
              <a:t>sắt</a:t>
            </a:r>
            <a:r>
              <a:rPr lang="en-US" dirty="0"/>
              <a:t> -&gt; </a:t>
            </a:r>
            <a:r>
              <a:rPr lang="en-US" dirty="0" err="1"/>
              <a:t>thanh</a:t>
            </a:r>
            <a:r>
              <a:rPr lang="en-US" dirty="0"/>
              <a:t> </a:t>
            </a:r>
            <a:r>
              <a:rPr lang="en-US" dirty="0" err="1"/>
              <a:t>sắt</a:t>
            </a:r>
            <a:r>
              <a:rPr lang="en-US" dirty="0"/>
              <a:t> </a:t>
            </a:r>
            <a:r>
              <a:rPr lang="en-US" dirty="0" err="1"/>
              <a:t>mất</a:t>
            </a:r>
            <a:r>
              <a:rPr lang="en-US" dirty="0"/>
              <a:t> </a:t>
            </a:r>
            <a:r>
              <a:rPr lang="en-US" dirty="0" err="1"/>
              <a:t>dần</a:t>
            </a:r>
            <a:r>
              <a:rPr lang="en-US" dirty="0"/>
              <a:t> </a:t>
            </a:r>
            <a:r>
              <a:rPr lang="en-US" dirty="0" err="1"/>
              <a:t>từ</a:t>
            </a:r>
            <a:r>
              <a:rPr lang="en-US" dirty="0"/>
              <a:t> </a:t>
            </a:r>
            <a:r>
              <a:rPr lang="en-US" dirty="0" err="1"/>
              <a:t>tính</a:t>
            </a:r>
            <a:r>
              <a:rPr lang="en-US" dirty="0"/>
              <a:t> </a:t>
            </a:r>
            <a:r>
              <a:rPr lang="en-US" dirty="0" err="1"/>
              <a:t>và</a:t>
            </a:r>
            <a:r>
              <a:rPr lang="en-US" dirty="0"/>
              <a:t> </a:t>
            </a:r>
            <a:r>
              <a:rPr lang="en-US" dirty="0" err="1"/>
              <a:t>ngược</a:t>
            </a:r>
            <a:r>
              <a:rPr lang="en-US" dirty="0"/>
              <a:t> </a:t>
            </a:r>
            <a:r>
              <a:rPr lang="en-US" dirty="0" err="1"/>
              <a:t>lại</a:t>
            </a:r>
            <a:endParaRPr lang="en-US" dirty="0"/>
          </a:p>
          <a:p>
            <a:r>
              <a:rPr lang="en-US" dirty="0"/>
              <a:t>Khi </a:t>
            </a:r>
            <a:r>
              <a:rPr lang="en-US" dirty="0" err="1"/>
              <a:t>đưa</a:t>
            </a:r>
            <a:r>
              <a:rPr lang="en-US" dirty="0"/>
              <a:t> </a:t>
            </a:r>
            <a:r>
              <a:rPr lang="en-US" dirty="0" err="1"/>
              <a:t>lại</a:t>
            </a:r>
            <a:r>
              <a:rPr lang="en-US" dirty="0"/>
              <a:t> </a:t>
            </a:r>
            <a:r>
              <a:rPr lang="en-US" dirty="0" err="1"/>
              <a:t>gần</a:t>
            </a:r>
            <a:r>
              <a:rPr lang="en-US" dirty="0"/>
              <a:t>, </a:t>
            </a:r>
            <a:r>
              <a:rPr lang="en-US" dirty="0" err="1"/>
              <a:t>thanh</a:t>
            </a:r>
            <a:r>
              <a:rPr lang="en-US" dirty="0"/>
              <a:t> </a:t>
            </a:r>
            <a:r>
              <a:rPr lang="en-US" dirty="0" err="1"/>
              <a:t>sắt</a:t>
            </a:r>
            <a:r>
              <a:rPr lang="en-US" dirty="0"/>
              <a:t> </a:t>
            </a:r>
            <a:r>
              <a:rPr lang="en-US" dirty="0" err="1"/>
              <a:t>sẽ</a:t>
            </a:r>
            <a:r>
              <a:rPr lang="en-US" dirty="0"/>
              <a:t> </a:t>
            </a:r>
            <a:r>
              <a:rPr lang="en-US" dirty="0" err="1"/>
              <a:t>nhiễm</a:t>
            </a:r>
            <a:r>
              <a:rPr lang="en-US" dirty="0"/>
              <a:t> </a:t>
            </a:r>
            <a:r>
              <a:rPr lang="en-US" dirty="0" err="1"/>
              <a:t>từ</a:t>
            </a:r>
            <a:r>
              <a:rPr lang="en-US" dirty="0"/>
              <a:t>, </a:t>
            </a:r>
            <a:r>
              <a:rPr lang="en-US" dirty="0" err="1"/>
              <a:t>từ</a:t>
            </a:r>
            <a:r>
              <a:rPr lang="en-US" dirty="0"/>
              <a:t> </a:t>
            </a:r>
            <a:r>
              <a:rPr lang="en-US" dirty="0" err="1"/>
              <a:t>đó</a:t>
            </a:r>
            <a:r>
              <a:rPr lang="en-US" dirty="0"/>
              <a:t> </a:t>
            </a:r>
            <a:r>
              <a:rPr lang="en-US" dirty="0" err="1"/>
              <a:t>xuất</a:t>
            </a:r>
            <a:r>
              <a:rPr lang="en-US" dirty="0"/>
              <a:t> </a:t>
            </a:r>
            <a:r>
              <a:rPr lang="en-US" dirty="0" err="1"/>
              <a:t>hiện</a:t>
            </a:r>
            <a:r>
              <a:rPr lang="en-US" dirty="0"/>
              <a:t> </a:t>
            </a:r>
            <a:r>
              <a:rPr lang="en-US" dirty="0" err="1"/>
              <a:t>từ</a:t>
            </a:r>
            <a:r>
              <a:rPr lang="en-US" dirty="0"/>
              <a:t> </a:t>
            </a:r>
            <a:r>
              <a:rPr lang="en-US" dirty="0" err="1"/>
              <a:t>trường</a:t>
            </a:r>
            <a:r>
              <a:rPr lang="en-US" dirty="0"/>
              <a:t> </a:t>
            </a:r>
            <a:r>
              <a:rPr lang="en-US" dirty="0" err="1"/>
              <a:t>như</a:t>
            </a:r>
            <a:r>
              <a:rPr lang="en-US" dirty="0"/>
              <a:t> </a:t>
            </a:r>
            <a:r>
              <a:rPr lang="en-US" dirty="0" err="1"/>
              <a:t>sau</a:t>
            </a:r>
            <a:endParaRPr lang="en-US" dirty="0"/>
          </a:p>
        </p:txBody>
      </p:sp>
      <p:sp>
        <p:nvSpPr>
          <p:cNvPr id="4" name="Slide Number Placeholder 3"/>
          <p:cNvSpPr>
            <a:spLocks noGrp="1"/>
          </p:cNvSpPr>
          <p:nvPr>
            <p:ph type="sldNum" sz="quarter" idx="5"/>
          </p:nvPr>
        </p:nvSpPr>
        <p:spPr/>
        <p:txBody>
          <a:bodyPr/>
          <a:lstStyle/>
          <a:p>
            <a:fld id="{6519442D-9CCB-4C86-942B-A5C7D5BCDFAA}" type="slidenum">
              <a:rPr lang="en-US" smtClean="0"/>
              <a:t>8</a:t>
            </a:fld>
            <a:endParaRPr lang="en-US"/>
          </a:p>
        </p:txBody>
      </p:sp>
    </p:spTree>
    <p:extLst>
      <p:ext uri="{BB962C8B-B14F-4D97-AF65-F5344CB8AC3E}">
        <p14:creationId xmlns:p14="http://schemas.microsoft.com/office/powerpoint/2010/main" val="1901764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Đối</a:t>
            </a:r>
            <a:r>
              <a:rPr lang="en-US" dirty="0"/>
              <a:t> </a:t>
            </a:r>
            <a:r>
              <a:rPr lang="en-US" dirty="0" err="1"/>
              <a:t>với</a:t>
            </a:r>
            <a:r>
              <a:rPr lang="en-US" dirty="0"/>
              <a:t> </a:t>
            </a:r>
            <a:r>
              <a:rPr lang="en-US" dirty="0" err="1"/>
              <a:t>trường</a:t>
            </a:r>
            <a:r>
              <a:rPr lang="en-US" dirty="0"/>
              <a:t> </a:t>
            </a:r>
            <a:r>
              <a:rPr lang="en-US" dirty="0" err="1"/>
              <a:t>hợp</a:t>
            </a:r>
            <a:r>
              <a:rPr lang="en-US" dirty="0"/>
              <a:t> A: </a:t>
            </a:r>
            <a:r>
              <a:rPr lang="en-US" dirty="0" err="1"/>
              <a:t>nam</a:t>
            </a:r>
            <a:r>
              <a:rPr lang="en-US" dirty="0"/>
              <a:t> </a:t>
            </a:r>
            <a:r>
              <a:rPr lang="en-US" dirty="0" err="1"/>
              <a:t>châm</a:t>
            </a:r>
            <a:r>
              <a:rPr lang="en-US" dirty="0"/>
              <a:t> </a:t>
            </a:r>
            <a:r>
              <a:rPr lang="en-US" dirty="0" err="1"/>
              <a:t>đứng</a:t>
            </a:r>
            <a:r>
              <a:rPr lang="en-US" dirty="0"/>
              <a:t> </a:t>
            </a:r>
            <a:r>
              <a:rPr lang="en-US" dirty="0" err="1"/>
              <a:t>xa</a:t>
            </a:r>
            <a:r>
              <a:rPr lang="en-US" dirty="0"/>
              <a:t> </a:t>
            </a:r>
            <a:r>
              <a:rPr lang="en-US" dirty="0" err="1"/>
              <a:t>thanh</a:t>
            </a:r>
            <a:r>
              <a:rPr lang="en-US" dirty="0"/>
              <a:t> </a:t>
            </a:r>
            <a:r>
              <a:rPr lang="en-US" dirty="0" err="1"/>
              <a:t>sắt</a:t>
            </a:r>
            <a:r>
              <a:rPr lang="en-US" dirty="0"/>
              <a:t>, </a:t>
            </a:r>
            <a:r>
              <a:rPr lang="en-US" dirty="0" err="1"/>
              <a:t>lúc</a:t>
            </a:r>
            <a:r>
              <a:rPr lang="en-US" dirty="0"/>
              <a:t> </a:t>
            </a:r>
            <a:r>
              <a:rPr lang="en-US" dirty="0" err="1"/>
              <a:t>này</a:t>
            </a:r>
            <a:r>
              <a:rPr lang="en-US" dirty="0"/>
              <a:t> </a:t>
            </a:r>
            <a:r>
              <a:rPr lang="en-US" dirty="0" err="1"/>
              <a:t>đường</a:t>
            </a:r>
            <a:r>
              <a:rPr lang="en-US" dirty="0"/>
              <a:t> </a:t>
            </a:r>
            <a:r>
              <a:rPr lang="en-US" dirty="0" err="1"/>
              <a:t>sức</a:t>
            </a:r>
            <a:r>
              <a:rPr lang="en-US" dirty="0"/>
              <a:t> </a:t>
            </a:r>
            <a:r>
              <a:rPr lang="en-US" dirty="0" err="1"/>
              <a:t>từ</a:t>
            </a:r>
            <a:r>
              <a:rPr lang="en-US" dirty="0"/>
              <a:t> ở </a:t>
            </a:r>
            <a:r>
              <a:rPr lang="en-US" dirty="0" err="1"/>
              <a:t>vòng</a:t>
            </a:r>
            <a:r>
              <a:rPr lang="en-US" dirty="0"/>
              <a:t> </a:t>
            </a:r>
            <a:r>
              <a:rPr lang="en-US" dirty="0" err="1"/>
              <a:t>ngoài</a:t>
            </a:r>
            <a:r>
              <a:rPr lang="en-US" dirty="0"/>
              <a:t> </a:t>
            </a:r>
            <a:r>
              <a:rPr lang="en-US" dirty="0" err="1"/>
              <a:t>hướng</a:t>
            </a:r>
            <a:r>
              <a:rPr lang="en-US" dirty="0"/>
              <a:t> </a:t>
            </a:r>
            <a:r>
              <a:rPr lang="en-US" dirty="0" err="1"/>
              <a:t>về</a:t>
            </a:r>
            <a:r>
              <a:rPr lang="en-US" dirty="0"/>
              <a:t> </a:t>
            </a:r>
            <a:r>
              <a:rPr lang="en-US" dirty="0" err="1"/>
              <a:t>cực</a:t>
            </a:r>
            <a:r>
              <a:rPr lang="en-US" dirty="0"/>
              <a:t> </a:t>
            </a:r>
            <a:r>
              <a:rPr lang="en-US" dirty="0" err="1"/>
              <a:t>còn</a:t>
            </a:r>
            <a:r>
              <a:rPr lang="en-US" dirty="0"/>
              <a:t> </a:t>
            </a:r>
            <a:r>
              <a:rPr lang="en-US" dirty="0" err="1"/>
              <a:t>lại</a:t>
            </a:r>
            <a:endParaRPr lang="en-US" dirty="0"/>
          </a:p>
          <a:p>
            <a:r>
              <a:rPr lang="en-US" dirty="0" err="1"/>
              <a:t>Trường</a:t>
            </a:r>
            <a:r>
              <a:rPr lang="en-US" dirty="0"/>
              <a:t> </a:t>
            </a:r>
            <a:r>
              <a:rPr lang="en-US" dirty="0" err="1"/>
              <a:t>hợp</a:t>
            </a:r>
            <a:r>
              <a:rPr lang="en-US" dirty="0"/>
              <a:t> B: </a:t>
            </a:r>
            <a:r>
              <a:rPr lang="en-US" dirty="0" err="1"/>
              <a:t>thanh</a:t>
            </a:r>
            <a:r>
              <a:rPr lang="en-US" dirty="0"/>
              <a:t> </a:t>
            </a:r>
            <a:r>
              <a:rPr lang="en-US" dirty="0" err="1"/>
              <a:t>sắt</a:t>
            </a:r>
            <a:r>
              <a:rPr lang="en-US" dirty="0"/>
              <a:t> </a:t>
            </a:r>
            <a:r>
              <a:rPr lang="en-US" dirty="0" err="1"/>
              <a:t>nhiễm</a:t>
            </a:r>
            <a:r>
              <a:rPr lang="en-US" dirty="0"/>
              <a:t> </a:t>
            </a:r>
            <a:r>
              <a:rPr lang="en-US" dirty="0" err="1"/>
              <a:t>từ</a:t>
            </a:r>
            <a:r>
              <a:rPr lang="en-US" dirty="0"/>
              <a:t> </a:t>
            </a:r>
            <a:r>
              <a:rPr lang="en-US" dirty="0" err="1"/>
              <a:t>bởi</a:t>
            </a:r>
            <a:r>
              <a:rPr lang="en-US" dirty="0"/>
              <a:t> </a:t>
            </a:r>
            <a:r>
              <a:rPr lang="en-US" dirty="0" err="1"/>
              <a:t>nam</a:t>
            </a:r>
            <a:r>
              <a:rPr lang="en-US" dirty="0"/>
              <a:t> </a:t>
            </a:r>
            <a:r>
              <a:rPr lang="en-US" dirty="0" err="1"/>
              <a:t>châm</a:t>
            </a:r>
            <a:r>
              <a:rPr lang="en-US" dirty="0"/>
              <a:t> -&gt; </a:t>
            </a:r>
            <a:r>
              <a:rPr lang="en-US" dirty="0" err="1"/>
              <a:t>đường</a:t>
            </a:r>
            <a:r>
              <a:rPr lang="en-US" dirty="0"/>
              <a:t> </a:t>
            </a:r>
            <a:r>
              <a:rPr lang="en-US" dirty="0" err="1"/>
              <a:t>sức</a:t>
            </a:r>
            <a:r>
              <a:rPr lang="en-US" dirty="0"/>
              <a:t> </a:t>
            </a:r>
            <a:r>
              <a:rPr lang="en-US" dirty="0" err="1"/>
              <a:t>từ</a:t>
            </a:r>
            <a:r>
              <a:rPr lang="en-US" dirty="0"/>
              <a:t> </a:t>
            </a:r>
            <a:r>
              <a:rPr lang="en-US" dirty="0" err="1"/>
              <a:t>thay</a:t>
            </a:r>
            <a:r>
              <a:rPr lang="en-US" dirty="0"/>
              <a:t> </a:t>
            </a:r>
            <a:r>
              <a:rPr lang="en-US" dirty="0" err="1"/>
              <a:t>đổi</a:t>
            </a:r>
            <a:r>
              <a:rPr lang="en-US" dirty="0"/>
              <a:t> -&gt; </a:t>
            </a:r>
            <a:r>
              <a:rPr lang="en-US" dirty="0" err="1"/>
              <a:t>gây</a:t>
            </a:r>
            <a:r>
              <a:rPr lang="en-US" dirty="0"/>
              <a:t> </a:t>
            </a:r>
            <a:r>
              <a:rPr lang="en-US" dirty="0" err="1"/>
              <a:t>ra</a:t>
            </a:r>
            <a:r>
              <a:rPr lang="en-US" dirty="0"/>
              <a:t> </a:t>
            </a:r>
            <a:r>
              <a:rPr lang="en-US" dirty="0" err="1"/>
              <a:t>hiện</a:t>
            </a:r>
            <a:r>
              <a:rPr lang="en-US" dirty="0"/>
              <a:t> </a:t>
            </a:r>
            <a:r>
              <a:rPr lang="en-US" dirty="0" err="1"/>
              <a:t>tượng</a:t>
            </a:r>
            <a:r>
              <a:rPr lang="en-US" dirty="0"/>
              <a:t> </a:t>
            </a:r>
            <a:r>
              <a:rPr lang="en-US" dirty="0" err="1"/>
              <a:t>cảm</a:t>
            </a:r>
            <a:r>
              <a:rPr lang="en-US" dirty="0"/>
              <a:t> </a:t>
            </a:r>
            <a:r>
              <a:rPr lang="en-US" dirty="0" err="1"/>
              <a:t>ứng</a:t>
            </a:r>
            <a:r>
              <a:rPr lang="en-US" dirty="0"/>
              <a:t> </a:t>
            </a:r>
            <a:r>
              <a:rPr lang="en-US" dirty="0" err="1"/>
              <a:t>điện</a:t>
            </a:r>
            <a:r>
              <a:rPr lang="en-US" dirty="0"/>
              <a:t> </a:t>
            </a:r>
            <a:r>
              <a:rPr lang="en-US" dirty="0" err="1"/>
              <a:t>từ</a:t>
            </a:r>
            <a:r>
              <a:rPr lang="en-US" dirty="0"/>
              <a:t> </a:t>
            </a:r>
            <a:r>
              <a:rPr lang="en-US" dirty="0" err="1"/>
              <a:t>lên</a:t>
            </a:r>
            <a:r>
              <a:rPr lang="en-US" dirty="0"/>
              <a:t> </a:t>
            </a:r>
            <a:r>
              <a:rPr lang="en-US" dirty="0" err="1"/>
              <a:t>cuộn</a:t>
            </a:r>
            <a:r>
              <a:rPr lang="en-US" dirty="0"/>
              <a:t> </a:t>
            </a:r>
            <a:r>
              <a:rPr lang="en-US" dirty="0" err="1"/>
              <a:t>dây</a:t>
            </a:r>
            <a:endParaRPr lang="en-US" dirty="0"/>
          </a:p>
        </p:txBody>
      </p:sp>
      <p:sp>
        <p:nvSpPr>
          <p:cNvPr id="4" name="Slide Number Placeholder 3"/>
          <p:cNvSpPr>
            <a:spLocks noGrp="1"/>
          </p:cNvSpPr>
          <p:nvPr>
            <p:ph type="sldNum" sz="quarter" idx="5"/>
          </p:nvPr>
        </p:nvSpPr>
        <p:spPr/>
        <p:txBody>
          <a:bodyPr/>
          <a:lstStyle/>
          <a:p>
            <a:fld id="{6519442D-9CCB-4C86-942B-A5C7D5BCDFAA}" type="slidenum">
              <a:rPr lang="en-US" smtClean="0"/>
              <a:t>9</a:t>
            </a:fld>
            <a:endParaRPr lang="en-US"/>
          </a:p>
        </p:txBody>
      </p:sp>
    </p:spTree>
    <p:extLst>
      <p:ext uri="{BB962C8B-B14F-4D97-AF65-F5344CB8AC3E}">
        <p14:creationId xmlns:p14="http://schemas.microsoft.com/office/powerpoint/2010/main" val="3394035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Thông</a:t>
            </a:r>
            <a:r>
              <a:rPr lang="en-US" dirty="0"/>
              <a:t> </a:t>
            </a:r>
            <a:r>
              <a:rPr lang="en-US" dirty="0" err="1"/>
              <a:t>qa</a:t>
            </a:r>
            <a:r>
              <a:rPr lang="en-US" dirty="0"/>
              <a:t> 1 IC </a:t>
            </a:r>
            <a:r>
              <a:rPr lang="en-US" dirty="0" err="1"/>
              <a:t>chuyển</a:t>
            </a:r>
            <a:r>
              <a:rPr lang="en-US" dirty="0"/>
              <a:t> </a:t>
            </a:r>
            <a:r>
              <a:rPr lang="en-US" dirty="0" err="1"/>
              <a:t>đổi</a:t>
            </a:r>
            <a:r>
              <a:rPr lang="en-US" dirty="0"/>
              <a:t> </a:t>
            </a:r>
            <a:r>
              <a:rPr lang="en-US" dirty="0" err="1"/>
              <a:t>từ</a:t>
            </a:r>
            <a:r>
              <a:rPr lang="en-US" dirty="0"/>
              <a:t> </a:t>
            </a:r>
            <a:r>
              <a:rPr lang="en-US" dirty="0" err="1"/>
              <a:t>tín</a:t>
            </a:r>
            <a:r>
              <a:rPr lang="en-US" dirty="0"/>
              <a:t> </a:t>
            </a:r>
            <a:r>
              <a:rPr lang="en-US" dirty="0" err="1"/>
              <a:t>hiệu</a:t>
            </a:r>
            <a:r>
              <a:rPr lang="en-US" dirty="0"/>
              <a:t> </a:t>
            </a:r>
            <a:r>
              <a:rPr lang="en-US" dirty="0" err="1"/>
              <a:t>điện</a:t>
            </a:r>
            <a:r>
              <a:rPr lang="en-US" dirty="0"/>
              <a:t> </a:t>
            </a:r>
            <a:r>
              <a:rPr lang="en-US" dirty="0" err="1"/>
              <a:t>hình</a:t>
            </a:r>
            <a:r>
              <a:rPr lang="en-US" dirty="0"/>
              <a:t> sin </a:t>
            </a:r>
            <a:r>
              <a:rPr lang="en-US" dirty="0" err="1"/>
              <a:t>thành</a:t>
            </a:r>
            <a:r>
              <a:rPr lang="en-US" dirty="0"/>
              <a:t> </a:t>
            </a:r>
            <a:r>
              <a:rPr lang="en-US" dirty="0" err="1"/>
              <a:t>dạng</a:t>
            </a:r>
            <a:r>
              <a:rPr lang="en-US" dirty="0"/>
              <a:t> </a:t>
            </a:r>
            <a:r>
              <a:rPr lang="en-US" dirty="0" err="1"/>
              <a:t>xung</a:t>
            </a:r>
            <a:endParaRPr lang="en-US" dirty="0"/>
          </a:p>
          <a:p>
            <a:r>
              <a:rPr lang="en-US" dirty="0" err="1"/>
              <a:t>Từ</a:t>
            </a:r>
            <a:r>
              <a:rPr lang="en-US" dirty="0"/>
              <a:t> </a:t>
            </a:r>
            <a:r>
              <a:rPr lang="en-US" dirty="0" err="1"/>
              <a:t>đó</a:t>
            </a:r>
            <a:r>
              <a:rPr lang="en-US" dirty="0"/>
              <a:t> </a:t>
            </a:r>
            <a:r>
              <a:rPr lang="en-US" dirty="0" err="1"/>
              <a:t>tính</a:t>
            </a:r>
            <a:r>
              <a:rPr lang="en-US" dirty="0"/>
              <a:t> </a:t>
            </a:r>
            <a:r>
              <a:rPr lang="en-US" dirty="0" err="1"/>
              <a:t>được</a:t>
            </a:r>
            <a:r>
              <a:rPr lang="en-US" dirty="0"/>
              <a:t> </a:t>
            </a:r>
            <a:r>
              <a:rPr lang="en-US" dirty="0" err="1"/>
              <a:t>tốc</a:t>
            </a:r>
            <a:r>
              <a:rPr lang="en-US" dirty="0"/>
              <a:t> </a:t>
            </a:r>
            <a:r>
              <a:rPr lang="en-US" dirty="0" err="1"/>
              <a:t>độ</a:t>
            </a:r>
            <a:r>
              <a:rPr lang="en-US" dirty="0"/>
              <a:t> </a:t>
            </a:r>
            <a:r>
              <a:rPr lang="en-US" dirty="0" err="1"/>
              <a:t>vòng</a:t>
            </a:r>
            <a:r>
              <a:rPr lang="en-US" dirty="0"/>
              <a:t> quay </a:t>
            </a:r>
            <a:r>
              <a:rPr lang="en-US" dirty="0" err="1"/>
              <a:t>trên</a:t>
            </a:r>
            <a:r>
              <a:rPr lang="en-US" dirty="0"/>
              <a:t> 1 </a:t>
            </a:r>
            <a:r>
              <a:rPr lang="en-US" dirty="0" err="1"/>
              <a:t>phút</a:t>
            </a:r>
            <a:r>
              <a:rPr lang="en-US" dirty="0"/>
              <a:t> </a:t>
            </a:r>
            <a:r>
              <a:rPr lang="en-US" dirty="0" err="1"/>
              <a:t>thông</a:t>
            </a:r>
            <a:r>
              <a:rPr lang="en-US" dirty="0"/>
              <a:t> qua </a:t>
            </a:r>
            <a:r>
              <a:rPr lang="en-US" dirty="0" err="1"/>
              <a:t>cách</a:t>
            </a:r>
            <a:r>
              <a:rPr lang="en-US" dirty="0"/>
              <a:t> </a:t>
            </a:r>
            <a:r>
              <a:rPr lang="en-US" dirty="0" err="1"/>
              <a:t>tính</a:t>
            </a:r>
            <a:r>
              <a:rPr lang="en-US" dirty="0"/>
              <a:t> </a:t>
            </a:r>
            <a:r>
              <a:rPr lang="en-US" dirty="0" err="1"/>
              <a:t>như</a:t>
            </a:r>
            <a:r>
              <a:rPr lang="en-US" dirty="0"/>
              <a:t> </a:t>
            </a:r>
            <a:r>
              <a:rPr lang="en-US" dirty="0" err="1"/>
              <a:t>hình</a:t>
            </a:r>
            <a:endParaRPr lang="en-US" dirty="0"/>
          </a:p>
          <a:p>
            <a:r>
              <a:rPr lang="en-US" dirty="0"/>
              <a:t>VD </a:t>
            </a:r>
            <a:r>
              <a:rPr lang="en-US" dirty="0" err="1"/>
              <a:t>trong</a:t>
            </a:r>
            <a:r>
              <a:rPr lang="en-US" dirty="0"/>
              <a:t> 1p </a:t>
            </a:r>
            <a:r>
              <a:rPr lang="en-US" dirty="0" err="1"/>
              <a:t>đo</a:t>
            </a:r>
            <a:r>
              <a:rPr lang="en-US" dirty="0"/>
              <a:t> </a:t>
            </a:r>
            <a:r>
              <a:rPr lang="en-US" dirty="0" err="1"/>
              <a:t>đc</a:t>
            </a:r>
            <a:r>
              <a:rPr lang="en-US" dirty="0"/>
              <a:t> 10k </a:t>
            </a:r>
            <a:r>
              <a:rPr lang="en-US" dirty="0" err="1"/>
              <a:t>xung</a:t>
            </a:r>
            <a:endParaRPr lang="en-US" dirty="0"/>
          </a:p>
          <a:p>
            <a:r>
              <a:rPr lang="en-US" dirty="0" err="1"/>
              <a:t>Số</a:t>
            </a:r>
            <a:r>
              <a:rPr lang="en-US" dirty="0"/>
              <a:t> rang </a:t>
            </a:r>
            <a:r>
              <a:rPr lang="en-US" dirty="0" err="1"/>
              <a:t>hiện</a:t>
            </a:r>
            <a:r>
              <a:rPr lang="en-US" dirty="0"/>
              <a:t> </a:t>
            </a:r>
            <a:r>
              <a:rPr lang="en-US" dirty="0" err="1"/>
              <a:t>có</a:t>
            </a:r>
            <a:r>
              <a:rPr lang="en-US" dirty="0"/>
              <a:t> </a:t>
            </a:r>
            <a:r>
              <a:rPr lang="en-US" dirty="0" err="1"/>
              <a:t>là</a:t>
            </a:r>
            <a:r>
              <a:rPr lang="en-US" dirty="0"/>
              <a:t> 10</a:t>
            </a:r>
          </a:p>
          <a:p>
            <a:r>
              <a:rPr lang="en-US" dirty="0"/>
              <a:t>=&gt; RPM = </a:t>
            </a:r>
            <a:r>
              <a:rPr lang="en-US" dirty="0" err="1"/>
              <a:t>số</a:t>
            </a:r>
            <a:r>
              <a:rPr lang="en-US" dirty="0"/>
              <a:t> </a:t>
            </a:r>
            <a:r>
              <a:rPr lang="en-US" dirty="0" err="1"/>
              <a:t>xung</a:t>
            </a:r>
            <a:r>
              <a:rPr lang="en-US" dirty="0"/>
              <a:t> (10k) chia </a:t>
            </a:r>
            <a:r>
              <a:rPr lang="en-US" dirty="0" err="1"/>
              <a:t>cho</a:t>
            </a:r>
            <a:r>
              <a:rPr lang="en-US" dirty="0"/>
              <a:t> </a:t>
            </a:r>
            <a:r>
              <a:rPr lang="en-US" dirty="0" err="1"/>
              <a:t>số</a:t>
            </a:r>
            <a:r>
              <a:rPr lang="en-US" dirty="0"/>
              <a:t> </a:t>
            </a:r>
            <a:r>
              <a:rPr lang="en-US" dirty="0" err="1"/>
              <a:t>răng</a:t>
            </a:r>
            <a:r>
              <a:rPr lang="en-US" dirty="0"/>
              <a:t> (10) = 1000rpm</a:t>
            </a:r>
          </a:p>
        </p:txBody>
      </p:sp>
      <p:sp>
        <p:nvSpPr>
          <p:cNvPr id="4" name="Slide Number Placeholder 3"/>
          <p:cNvSpPr>
            <a:spLocks noGrp="1"/>
          </p:cNvSpPr>
          <p:nvPr>
            <p:ph type="sldNum" sz="quarter" idx="5"/>
          </p:nvPr>
        </p:nvSpPr>
        <p:spPr/>
        <p:txBody>
          <a:bodyPr/>
          <a:lstStyle/>
          <a:p>
            <a:fld id="{6519442D-9CCB-4C86-942B-A5C7D5BCDFAA}" type="slidenum">
              <a:rPr lang="en-US" smtClean="0"/>
              <a:t>11</a:t>
            </a:fld>
            <a:endParaRPr lang="en-US"/>
          </a:p>
        </p:txBody>
      </p:sp>
    </p:spTree>
    <p:extLst>
      <p:ext uri="{BB962C8B-B14F-4D97-AF65-F5344CB8AC3E}">
        <p14:creationId xmlns:p14="http://schemas.microsoft.com/office/powerpoint/2010/main" val="28965299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Actuator</a:t>
            </a:r>
            <a:r>
              <a:rPr lang="en-US" dirty="0"/>
              <a:t> </a:t>
            </a:r>
            <a:r>
              <a:rPr lang="en-US" dirty="0" err="1"/>
              <a:t>có</a:t>
            </a:r>
            <a:r>
              <a:rPr lang="en-US" dirty="0"/>
              <a:t> </a:t>
            </a:r>
            <a:r>
              <a:rPr lang="en-US" dirty="0" err="1"/>
              <a:t>chức</a:t>
            </a:r>
            <a:r>
              <a:rPr lang="en-US" dirty="0"/>
              <a:t> </a:t>
            </a:r>
            <a:r>
              <a:rPr lang="en-US" dirty="0" err="1"/>
              <a:t>năng</a:t>
            </a:r>
            <a:r>
              <a:rPr lang="en-US" dirty="0"/>
              <a:t> </a:t>
            </a:r>
            <a:r>
              <a:rPr lang="en-US" dirty="0" err="1"/>
              <a:t>chuyển</a:t>
            </a:r>
            <a:r>
              <a:rPr lang="en-US" dirty="0"/>
              <a:t> </a:t>
            </a:r>
            <a:r>
              <a:rPr lang="en-US" dirty="0" err="1"/>
              <a:t>đổi</a:t>
            </a:r>
            <a:r>
              <a:rPr lang="en-US" dirty="0"/>
              <a:t> </a:t>
            </a:r>
            <a:r>
              <a:rPr lang="en-US" dirty="0" err="1"/>
              <a:t>tín</a:t>
            </a:r>
            <a:r>
              <a:rPr lang="en-US" dirty="0"/>
              <a:t> </a:t>
            </a:r>
            <a:r>
              <a:rPr lang="en-US" dirty="0" err="1"/>
              <a:t>hiệu</a:t>
            </a:r>
            <a:r>
              <a:rPr lang="en-US" dirty="0"/>
              <a:t> </a:t>
            </a:r>
            <a:r>
              <a:rPr lang="en-US" dirty="0" err="1"/>
              <a:t>điện</a:t>
            </a:r>
            <a:r>
              <a:rPr lang="en-US" dirty="0"/>
              <a:t> </a:t>
            </a:r>
            <a:r>
              <a:rPr lang="en-US" dirty="0" err="1"/>
              <a:t>và</a:t>
            </a:r>
            <a:r>
              <a:rPr lang="en-US" dirty="0"/>
              <a:t> </a:t>
            </a:r>
            <a:r>
              <a:rPr lang="en-US" dirty="0" err="1"/>
              <a:t>xử</a:t>
            </a:r>
            <a:r>
              <a:rPr lang="en-US" dirty="0"/>
              <a:t> </a:t>
            </a:r>
            <a:r>
              <a:rPr lang="en-US" dirty="0" err="1"/>
              <a:t>lý</a:t>
            </a:r>
            <a:r>
              <a:rPr lang="en-US" dirty="0"/>
              <a:t> </a:t>
            </a:r>
            <a:r>
              <a:rPr lang="en-US" dirty="0" err="1"/>
              <a:t>theo</a:t>
            </a:r>
            <a:r>
              <a:rPr lang="en-US" dirty="0"/>
              <a:t> </a:t>
            </a:r>
            <a:r>
              <a:rPr lang="en-US" dirty="0" err="1"/>
              <a:t>yêu</a:t>
            </a:r>
            <a:r>
              <a:rPr lang="en-US" dirty="0"/>
              <a:t> </a:t>
            </a:r>
            <a:r>
              <a:rPr lang="en-US" dirty="0" err="1"/>
              <a:t>cầu</a:t>
            </a:r>
            <a:r>
              <a:rPr lang="en-US" dirty="0"/>
              <a:t> </a:t>
            </a:r>
            <a:r>
              <a:rPr lang="en-US" dirty="0" err="1"/>
              <a:t>mong</a:t>
            </a:r>
            <a:r>
              <a:rPr lang="en-US" dirty="0"/>
              <a:t> </a:t>
            </a:r>
            <a:r>
              <a:rPr lang="en-US" dirty="0" err="1"/>
              <a:t>muốn</a:t>
            </a:r>
            <a:r>
              <a:rPr lang="en-US" dirty="0"/>
              <a:t> </a:t>
            </a:r>
            <a:r>
              <a:rPr lang="en-US" dirty="0" err="1"/>
              <a:t>của</a:t>
            </a:r>
            <a:r>
              <a:rPr lang="en-US" dirty="0"/>
              <a:t> </a:t>
            </a:r>
            <a:r>
              <a:rPr lang="en-US" dirty="0" err="1"/>
              <a:t>hệ</a:t>
            </a:r>
            <a:r>
              <a:rPr lang="en-US" dirty="0"/>
              <a:t> </a:t>
            </a:r>
            <a:r>
              <a:rPr lang="en-US" dirty="0" err="1"/>
              <a:t>thống</a:t>
            </a:r>
            <a:r>
              <a:rPr lang="en-US" dirty="0"/>
              <a:t> </a:t>
            </a:r>
            <a:r>
              <a:rPr lang="en-US" dirty="0" err="1"/>
              <a:t>để</a:t>
            </a:r>
            <a:r>
              <a:rPr lang="en-US" dirty="0"/>
              <a:t> </a:t>
            </a:r>
            <a:r>
              <a:rPr lang="en-US" dirty="0" err="1"/>
              <a:t>điều</a:t>
            </a:r>
            <a:r>
              <a:rPr lang="en-US" dirty="0"/>
              <a:t> </a:t>
            </a:r>
            <a:r>
              <a:rPr lang="en-US" dirty="0" err="1"/>
              <a:t>khiển</a:t>
            </a:r>
            <a:r>
              <a:rPr lang="en-US" dirty="0"/>
              <a:t> </a:t>
            </a:r>
            <a:r>
              <a:rPr lang="en-US" b="1" dirty="0" err="1"/>
              <a:t>hệ</a:t>
            </a:r>
            <a:r>
              <a:rPr lang="en-US" b="1" dirty="0"/>
              <a:t> </a:t>
            </a:r>
            <a:r>
              <a:rPr lang="en-US" b="1" dirty="0" err="1"/>
              <a:t>thống</a:t>
            </a:r>
            <a:r>
              <a:rPr lang="en-US" b="1" dirty="0"/>
              <a:t> </a:t>
            </a:r>
            <a:r>
              <a:rPr lang="en-US" b="1" dirty="0" err="1"/>
              <a:t>phụ</a:t>
            </a:r>
            <a:r>
              <a:rPr lang="en-US" b="1" dirty="0"/>
              <a:t> </a:t>
            </a:r>
            <a:r>
              <a:rPr lang="en-US" b="1" dirty="0" err="1"/>
              <a:t>vật</a:t>
            </a:r>
            <a:r>
              <a:rPr lang="en-US" b="1" dirty="0"/>
              <a:t> </a:t>
            </a:r>
            <a:r>
              <a:rPr lang="en-US" b="1" dirty="0" err="1"/>
              <a:t>lý</a:t>
            </a:r>
            <a:r>
              <a:rPr lang="en-US" dirty="0"/>
              <a:t> (called </a:t>
            </a:r>
            <a:r>
              <a:rPr lang="en-US" b="1" dirty="0"/>
              <a:t>plant</a:t>
            </a:r>
            <a:r>
              <a:rPr lang="en-US" dirty="0"/>
              <a:t>)</a:t>
            </a:r>
            <a:r>
              <a:rPr lang="vi-VN" dirty="0"/>
              <a:t>. </a:t>
            </a:r>
            <a:r>
              <a:rPr lang="en-US" dirty="0"/>
              <a:t>Khi </a:t>
            </a:r>
            <a:r>
              <a:rPr lang="en-US" dirty="0" err="1"/>
              <a:t>đó</a:t>
            </a:r>
            <a:r>
              <a:rPr lang="en-US" dirty="0"/>
              <a:t>, </a:t>
            </a:r>
            <a:r>
              <a:rPr lang="en-US" dirty="0" err="1"/>
              <a:t>chúng</a:t>
            </a:r>
            <a:r>
              <a:rPr lang="en-US" dirty="0"/>
              <a:t> ta </a:t>
            </a:r>
            <a:r>
              <a:rPr lang="en-US" dirty="0" err="1"/>
              <a:t>có</a:t>
            </a:r>
            <a:r>
              <a:rPr lang="en-US" dirty="0"/>
              <a:t> </a:t>
            </a:r>
            <a:r>
              <a:rPr lang="en-US" b="1" dirty="0"/>
              <a:t>input </a:t>
            </a:r>
            <a:r>
              <a:rPr lang="en-US" b="1" dirty="0" err="1"/>
              <a:t>tín</a:t>
            </a:r>
            <a:r>
              <a:rPr lang="en-US" b="1" dirty="0"/>
              <a:t> </a:t>
            </a:r>
            <a:r>
              <a:rPr lang="en-US" b="1" dirty="0" err="1"/>
              <a:t>hiệu</a:t>
            </a:r>
            <a:r>
              <a:rPr lang="en-US" b="1" dirty="0"/>
              <a:t> </a:t>
            </a:r>
            <a:r>
              <a:rPr lang="en-US" b="1" dirty="0" err="1"/>
              <a:t>điện</a:t>
            </a:r>
            <a:r>
              <a:rPr lang="vi-VN" dirty="0"/>
              <a:t> và </a:t>
            </a:r>
            <a:r>
              <a:rPr lang="en-US" b="1" dirty="0"/>
              <a:t>output </a:t>
            </a:r>
            <a:r>
              <a:rPr lang="en-US" dirty="0" err="1"/>
              <a:t>có</a:t>
            </a:r>
            <a:r>
              <a:rPr lang="en-US" dirty="0"/>
              <a:t> </a:t>
            </a:r>
            <a:r>
              <a:rPr lang="en-US" dirty="0" err="1"/>
              <a:t>thể</a:t>
            </a:r>
            <a:r>
              <a:rPr lang="en-US" dirty="0"/>
              <a:t> </a:t>
            </a:r>
            <a:r>
              <a:rPr lang="en-US" dirty="0" err="1"/>
              <a:t>là</a:t>
            </a:r>
            <a:r>
              <a:rPr lang="en-US" dirty="0"/>
              <a:t> </a:t>
            </a:r>
            <a:r>
              <a:rPr lang="vi-VN" b="1" dirty="0"/>
              <a:t>cơ khí, khí nén, thủy lực, hóa chất, v.v.</a:t>
            </a:r>
            <a:r>
              <a:rPr lang="vi-VN" dirty="0"/>
              <a:t>. </a:t>
            </a:r>
            <a:r>
              <a:rPr lang="en-US" dirty="0"/>
              <a:t>Sau </a:t>
            </a:r>
            <a:r>
              <a:rPr lang="en-US" dirty="0" err="1"/>
              <a:t>đó</a:t>
            </a:r>
            <a:r>
              <a:rPr lang="en-US" dirty="0"/>
              <a:t>, </a:t>
            </a:r>
            <a:r>
              <a:rPr lang="en-US" b="1" dirty="0" err="1"/>
              <a:t>cảm</a:t>
            </a:r>
            <a:r>
              <a:rPr lang="en-US" b="1" dirty="0"/>
              <a:t> </a:t>
            </a:r>
            <a:r>
              <a:rPr lang="en-US" b="1" dirty="0" err="1"/>
              <a:t>biến</a:t>
            </a:r>
            <a:r>
              <a:rPr lang="en-US" b="1" dirty="0"/>
              <a:t> (sensor) </a:t>
            </a:r>
            <a:r>
              <a:rPr lang="en-US" b="0" dirty="0" err="1"/>
              <a:t>sẽ</a:t>
            </a:r>
            <a:r>
              <a:rPr lang="en-US" b="0" dirty="0"/>
              <a:t> </a:t>
            </a:r>
            <a:r>
              <a:rPr lang="en-US" b="0" dirty="0" err="1"/>
              <a:t>tiếp</a:t>
            </a:r>
            <a:r>
              <a:rPr lang="en-US" b="0" dirty="0"/>
              <a:t> </a:t>
            </a:r>
            <a:r>
              <a:rPr lang="en-US" b="0" dirty="0" err="1"/>
              <a:t>nhận</a:t>
            </a:r>
            <a:r>
              <a:rPr lang="en-US" b="0" dirty="0"/>
              <a:t> </a:t>
            </a:r>
            <a:r>
              <a:rPr lang="en-US" b="0" dirty="0" err="1"/>
              <a:t>thông</a:t>
            </a:r>
            <a:r>
              <a:rPr lang="en-US" b="0" dirty="0"/>
              <a:t> tin </a:t>
            </a:r>
            <a:r>
              <a:rPr lang="en-US" b="0" dirty="0" err="1"/>
              <a:t>hoạt</a:t>
            </a:r>
            <a:r>
              <a:rPr lang="en-US" b="0" dirty="0"/>
              <a:t> </a:t>
            </a:r>
            <a:r>
              <a:rPr lang="en-US" b="0" dirty="0" err="1"/>
              <a:t>động</a:t>
            </a:r>
            <a:r>
              <a:rPr lang="en-US" b="0" dirty="0"/>
              <a:t> </a:t>
            </a:r>
            <a:r>
              <a:rPr lang="en-US" b="0" dirty="0" err="1"/>
              <a:t>từ</a:t>
            </a:r>
            <a:r>
              <a:rPr lang="en-US" b="0" dirty="0"/>
              <a:t> </a:t>
            </a:r>
            <a:r>
              <a:rPr lang="en-US" b="1" dirty="0"/>
              <a:t>plant </a:t>
            </a:r>
            <a:r>
              <a:rPr lang="en-US" b="0" dirty="0" err="1"/>
              <a:t>và</a:t>
            </a:r>
            <a:r>
              <a:rPr lang="en-US" b="0" dirty="0"/>
              <a:t> </a:t>
            </a:r>
            <a:r>
              <a:rPr lang="en-US" b="0" dirty="0" err="1"/>
              <a:t>chuyển</a:t>
            </a:r>
            <a:r>
              <a:rPr lang="en-US" b="0" dirty="0"/>
              <a:t> </a:t>
            </a:r>
            <a:r>
              <a:rPr lang="en-US" b="0" dirty="0" err="1"/>
              <a:t>thành</a:t>
            </a:r>
            <a:r>
              <a:rPr lang="en-US" b="0" dirty="0"/>
              <a:t> </a:t>
            </a:r>
            <a:r>
              <a:rPr lang="en-US" b="0" dirty="0" err="1"/>
              <a:t>tín</a:t>
            </a:r>
            <a:r>
              <a:rPr lang="en-US" b="0" dirty="0"/>
              <a:t> </a:t>
            </a:r>
            <a:r>
              <a:rPr lang="en-US" b="0" dirty="0" err="1"/>
              <a:t>hiệu</a:t>
            </a:r>
            <a:r>
              <a:rPr lang="en-US" b="0" dirty="0"/>
              <a:t> </a:t>
            </a:r>
            <a:r>
              <a:rPr lang="en-US" b="0" dirty="0" err="1"/>
              <a:t>điện</a:t>
            </a:r>
            <a:r>
              <a:rPr lang="en-US" b="0" dirty="0"/>
              <a:t>, </a:t>
            </a:r>
            <a:r>
              <a:rPr lang="en-US" b="0" dirty="0" err="1"/>
              <a:t>lúc</a:t>
            </a:r>
            <a:r>
              <a:rPr lang="en-US" b="0" dirty="0"/>
              <a:t> </a:t>
            </a:r>
            <a:r>
              <a:rPr lang="en-US" b="0" dirty="0" err="1"/>
              <a:t>này</a:t>
            </a:r>
            <a:r>
              <a:rPr lang="en-US" b="0" dirty="0"/>
              <a:t> </a:t>
            </a:r>
            <a:r>
              <a:rPr lang="en-US" b="0" dirty="0" err="1"/>
              <a:t>tiếp</a:t>
            </a:r>
            <a:r>
              <a:rPr lang="en-US" b="0" dirty="0"/>
              <a:t> </a:t>
            </a:r>
            <a:r>
              <a:rPr lang="en-US" b="0" dirty="0" err="1"/>
              <a:t>tục</a:t>
            </a:r>
            <a:r>
              <a:rPr lang="en-US" b="0" dirty="0"/>
              <a:t> </a:t>
            </a:r>
            <a:r>
              <a:rPr lang="en-US" b="0" dirty="0" err="1"/>
              <a:t>kết</a:t>
            </a:r>
            <a:r>
              <a:rPr lang="en-US" b="0" dirty="0"/>
              <a:t> </a:t>
            </a:r>
            <a:r>
              <a:rPr lang="en-US" b="0" dirty="0" err="1"/>
              <a:t>hợp</a:t>
            </a:r>
            <a:r>
              <a:rPr lang="en-US" b="0" dirty="0"/>
              <a:t> </a:t>
            </a:r>
            <a:r>
              <a:rPr lang="en-US" b="0" dirty="0" err="1"/>
              <a:t>với</a:t>
            </a:r>
            <a:r>
              <a:rPr lang="en-US" b="0" dirty="0"/>
              <a:t> </a:t>
            </a:r>
            <a:r>
              <a:rPr lang="en-US" b="0" dirty="0" err="1"/>
              <a:t>dữ</a:t>
            </a:r>
            <a:r>
              <a:rPr lang="en-US" b="0" dirty="0"/>
              <a:t> </a:t>
            </a:r>
            <a:r>
              <a:rPr lang="en-US" b="0" dirty="0" err="1"/>
              <a:t>liệu</a:t>
            </a:r>
            <a:r>
              <a:rPr lang="en-US" b="0" dirty="0"/>
              <a:t> </a:t>
            </a:r>
            <a:r>
              <a:rPr lang="en-US" b="0" dirty="0" err="1"/>
              <a:t>đầu</a:t>
            </a:r>
            <a:r>
              <a:rPr lang="en-US" b="0" dirty="0"/>
              <a:t> </a:t>
            </a:r>
            <a:r>
              <a:rPr lang="en-US" b="0" dirty="0" err="1"/>
              <a:t>vào</a:t>
            </a:r>
            <a:r>
              <a:rPr lang="en-US" b="0" dirty="0"/>
              <a:t> </a:t>
            </a:r>
            <a:r>
              <a:rPr lang="en-US" b="0" dirty="0" err="1"/>
              <a:t>từ</a:t>
            </a:r>
            <a:r>
              <a:rPr lang="en-US" b="0" dirty="0"/>
              <a:t> command input </a:t>
            </a:r>
            <a:r>
              <a:rPr lang="en-US" b="0" dirty="0" err="1"/>
              <a:t>để</a:t>
            </a:r>
            <a:r>
              <a:rPr lang="en-US" b="0" dirty="0"/>
              <a:t> </a:t>
            </a:r>
            <a:r>
              <a:rPr lang="en-US" b="0" dirty="0" err="1"/>
              <a:t>truyền</a:t>
            </a:r>
            <a:r>
              <a:rPr lang="en-US" b="0" dirty="0"/>
              <a:t> </a:t>
            </a:r>
            <a:r>
              <a:rPr lang="en-US" b="0" dirty="0" err="1"/>
              <a:t>toàn</a:t>
            </a:r>
            <a:r>
              <a:rPr lang="en-US" b="0" dirty="0"/>
              <a:t> </a:t>
            </a:r>
            <a:r>
              <a:rPr lang="en-US" b="0" dirty="0" err="1"/>
              <a:t>bộ</a:t>
            </a:r>
            <a:r>
              <a:rPr lang="en-US" b="0" dirty="0"/>
              <a:t> </a:t>
            </a:r>
            <a:r>
              <a:rPr lang="en-US" b="0" dirty="0" err="1"/>
              <a:t>tín</a:t>
            </a:r>
            <a:r>
              <a:rPr lang="en-US" b="0" dirty="0"/>
              <a:t> </a:t>
            </a:r>
            <a:r>
              <a:rPr lang="en-US" b="0" dirty="0" err="1"/>
              <a:t>hiệu</a:t>
            </a:r>
            <a:r>
              <a:rPr lang="en-US" b="0" dirty="0"/>
              <a:t> </a:t>
            </a:r>
            <a:r>
              <a:rPr lang="en-US" b="0" dirty="0" err="1"/>
              <a:t>điện</a:t>
            </a:r>
            <a:r>
              <a:rPr lang="en-US" b="0" dirty="0"/>
              <a:t> </a:t>
            </a:r>
            <a:r>
              <a:rPr lang="en-US" b="0" dirty="0" err="1"/>
              <a:t>đến</a:t>
            </a:r>
            <a:r>
              <a:rPr lang="en-US" b="0" dirty="0"/>
              <a:t> </a:t>
            </a:r>
            <a:r>
              <a:rPr lang="en-US" b="1" dirty="0"/>
              <a:t>Actuator </a:t>
            </a:r>
            <a:r>
              <a:rPr lang="en-US" b="0" dirty="0" err="1"/>
              <a:t>và</a:t>
            </a:r>
            <a:r>
              <a:rPr lang="en-US" b="0" dirty="0"/>
              <a:t> </a:t>
            </a:r>
            <a:r>
              <a:rPr lang="en-US" b="0" dirty="0" err="1"/>
              <a:t>lặp</a:t>
            </a:r>
            <a:r>
              <a:rPr lang="en-US" b="0" dirty="0"/>
              <a:t> </a:t>
            </a:r>
            <a:r>
              <a:rPr lang="en-US" b="0" dirty="0" err="1"/>
              <a:t>lại</a:t>
            </a:r>
            <a:r>
              <a:rPr lang="en-US" b="0" dirty="0"/>
              <a:t> </a:t>
            </a:r>
            <a:r>
              <a:rPr lang="en-US" b="0" dirty="0" err="1"/>
              <a:t>quá</a:t>
            </a:r>
            <a:r>
              <a:rPr lang="en-US" b="0" dirty="0"/>
              <a:t> </a:t>
            </a:r>
            <a:r>
              <a:rPr lang="en-US" b="0" dirty="0" err="1"/>
              <a:t>trình</a:t>
            </a:r>
            <a:endParaRPr lang="en-US" b="1" dirty="0"/>
          </a:p>
        </p:txBody>
      </p:sp>
      <p:sp>
        <p:nvSpPr>
          <p:cNvPr id="4" name="Slide Number Placeholder 3"/>
          <p:cNvSpPr>
            <a:spLocks noGrp="1"/>
          </p:cNvSpPr>
          <p:nvPr>
            <p:ph type="sldNum" sz="quarter" idx="5"/>
          </p:nvPr>
        </p:nvSpPr>
        <p:spPr/>
        <p:txBody>
          <a:bodyPr/>
          <a:lstStyle/>
          <a:p>
            <a:fld id="{6519442D-9CCB-4C86-942B-A5C7D5BCDFAA}" type="slidenum">
              <a:rPr lang="en-US" smtClean="0"/>
              <a:t>13</a:t>
            </a:fld>
            <a:endParaRPr lang="en-US"/>
          </a:p>
        </p:txBody>
      </p:sp>
    </p:spTree>
    <p:extLst>
      <p:ext uri="{BB962C8B-B14F-4D97-AF65-F5344CB8AC3E}">
        <p14:creationId xmlns:p14="http://schemas.microsoft.com/office/powerpoint/2010/main" val="10282466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dirty="0">
                <a:solidFill>
                  <a:srgbClr val="050505"/>
                </a:solidFill>
                <a:effectLst/>
                <a:latin typeface="Segoe UI Historic" panose="020B0502040204020203" pitchFamily="34" charset="0"/>
              </a:rPr>
              <a:t>Cấu hình hệ thống điều khiển cho các thiết bị truyền động này là được hiển thị trong Hình. Bộ phận điều khiển lái phía trước bao gồm của đơn vị điều khiển góc (AFS) và điều khiển mô-men xoắn (EPS) đơn vị. Mỗi đơn vị được xây dựng trong mạch truyền động và vận hành từng cơ cấu chấp hành. Bộ phận điều khiển lái phía trước và bộ phận kiểm soát động lực học của xe được kết nối với mạng và có thể giao tiếp với nhau. Các cảm biến góc vô lăng, dọc / bên cảm biến gia tốc và cảm biến tốc độ nghiêng là được kết nối với mạng và truyền từng giá trị trạng thái. Bộ phận kiểm soát động lực học của xe sẽ tính toán chiếc xe trạng thái từ mỗi giá trị cảm biến và xác định giá trị kiểm soát của lực phanh / lực lái, phía trước chủ động góc lái và mô-men xoắn của trợ lý lái, là cần thiết để ổn định xe.</a:t>
            </a:r>
            <a:endParaRPr lang="en-US" dirty="0"/>
          </a:p>
        </p:txBody>
      </p:sp>
      <p:sp>
        <p:nvSpPr>
          <p:cNvPr id="4" name="Slide Number Placeholder 3"/>
          <p:cNvSpPr>
            <a:spLocks noGrp="1"/>
          </p:cNvSpPr>
          <p:nvPr>
            <p:ph type="sldNum" sz="quarter" idx="5"/>
          </p:nvPr>
        </p:nvSpPr>
        <p:spPr/>
        <p:txBody>
          <a:bodyPr/>
          <a:lstStyle/>
          <a:p>
            <a:fld id="{6519442D-9CCB-4C86-942B-A5C7D5BCDFAA}" type="slidenum">
              <a:rPr lang="en-US" smtClean="0"/>
              <a:t>14</a:t>
            </a:fld>
            <a:endParaRPr lang="en-US"/>
          </a:p>
        </p:txBody>
      </p:sp>
    </p:spTree>
    <p:extLst>
      <p:ext uri="{BB962C8B-B14F-4D97-AF65-F5344CB8AC3E}">
        <p14:creationId xmlns:p14="http://schemas.microsoft.com/office/powerpoint/2010/main" val="194455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dirty="0">
                <a:solidFill>
                  <a:srgbClr val="050505"/>
                </a:solidFill>
                <a:effectLst/>
                <a:latin typeface="Segoe UI Historic" panose="020B0502040204020203" pitchFamily="34" charset="0"/>
              </a:rPr>
              <a:t>Trong hình A.7 ở trên, đầu vào lệnh được gửi đến bộ điều khiển điện tử, bộ điều khiển này thực hiện thao tác điều khiển trên đầu vào để tạo ra tín hiệu điện trung gian (ký hiệu là i). Tín hiệu điện này là đầu vào của thiết bị truyền động tạo ra bộ điều khiển (ký hiệu là u) tới nhà máy để điều chỉnh sản lượng của nhà máy đến giá trị mong muốn. Loại điều khiển này được gọi là điều khiển vòng mở vì đầu ra của hệ thống không bao giờ được so sánh với đầu vào lệnh để đánh giá hiệu suất của hệ thống điều khiển khi điều chỉnh đầu ra đến đầu vào mong muốn.</a:t>
            </a:r>
            <a:endParaRPr lang="en-US" b="0" i="0" dirty="0">
              <a:solidFill>
                <a:srgbClr val="050505"/>
              </a:solidFill>
              <a:effectLst/>
              <a:latin typeface="Segoe UI Historic" panose="020B0502040204020203" pitchFamily="34" charset="0"/>
            </a:endParaRPr>
          </a:p>
          <a:p>
            <a:endParaRPr lang="en-US" b="0" i="0" dirty="0">
              <a:solidFill>
                <a:srgbClr val="050505"/>
              </a:solidFill>
              <a:effectLst/>
              <a:latin typeface="Segoe UI Historic" panose="020B0502040204020203" pitchFamily="34" charset="0"/>
            </a:endParaRPr>
          </a:p>
          <a:p>
            <a:r>
              <a:rPr lang="vi-VN" b="0" i="0" dirty="0">
                <a:solidFill>
                  <a:srgbClr val="050505"/>
                </a:solidFill>
                <a:effectLst/>
                <a:latin typeface="Segoe UI Historic" panose="020B0502040204020203" pitchFamily="34" charset="0"/>
              </a:rPr>
              <a:t>Trong cấu hình này, hệ thống điều khiển nhằm điều chỉnh đầu ra của một hệ thống hoặc hệ thống con được gọi là “nhà máy”. Thông thường, mục tiêu của hệ thống điều khiển này là có đầu ra bằng số với đầu vào hệ thống (x) thường được gọi là đầu vào tham chiếu. Bất cứ nơi nào khác biệt (được gọi là lỗi €) giữa đầu ra và đầu vào tham chiếu là khác không, hệ thống con điều khiển hoặc bộ bù (hệ thống con điện tử) tạo ra một biến (u) khiến đầu vào của nhà máy thay đổi theo cách để giảm lỗi về phía số không. Cấu hình của Hình A.8 được gọi là hệ thống điều khiển phản hồi vì phép đo đầu ra của nhà máy thông qua một cảm biến được “đưa trở lại” đầu vào. Cấu trúc liên kết của hệ thống sao cho đường dẫn tín hiệu trở lại đầu vào tạo thành một vòng lặp (tức là một vòng khép kín). Cảm biến có một đầu ra điện ở đây là điện áp đầu ra của nó (ys)</a:t>
            </a:r>
            <a:endParaRPr lang="en-US" dirty="0"/>
          </a:p>
        </p:txBody>
      </p:sp>
      <p:sp>
        <p:nvSpPr>
          <p:cNvPr id="4" name="Slide Number Placeholder 3"/>
          <p:cNvSpPr>
            <a:spLocks noGrp="1"/>
          </p:cNvSpPr>
          <p:nvPr>
            <p:ph type="sldNum" sz="quarter" idx="5"/>
          </p:nvPr>
        </p:nvSpPr>
        <p:spPr/>
        <p:txBody>
          <a:bodyPr/>
          <a:lstStyle/>
          <a:p>
            <a:fld id="{6519442D-9CCB-4C86-942B-A5C7D5BCDFAA}" type="slidenum">
              <a:rPr lang="en-US" smtClean="0"/>
              <a:t>15</a:t>
            </a:fld>
            <a:endParaRPr lang="en-US"/>
          </a:p>
        </p:txBody>
      </p:sp>
    </p:spTree>
    <p:extLst>
      <p:ext uri="{BB962C8B-B14F-4D97-AF65-F5344CB8AC3E}">
        <p14:creationId xmlns:p14="http://schemas.microsoft.com/office/powerpoint/2010/main" val="778538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dirty="0">
                <a:solidFill>
                  <a:srgbClr val="050505"/>
                </a:solidFill>
                <a:effectLst/>
                <a:latin typeface="Segoe UI Historic" panose="020B0502040204020203" pitchFamily="34" charset="0"/>
              </a:rPr>
              <a:t>Điều khiển EPS có thể tối ưu hóa nỗ lực lái đặc trưng cho người lái xe bằng cách thay đổi một số lượng mô-men xoắn trợ lực tùy thuộc vào các tình huống đi lại khác nhau, như trong Hình 4. Mục tiêu dòng điện của động cơ Ir được xác định dựa trên điều kiện lái xe để giảm mô-men xoắn lái yêu cầu. Ia hiện tại thực tế được tạo ra thông qua động lực của động cơ DC và cột lái và được đo bằng dòng điện đơn vị phát hiện. Sau đó, bộ điều khiển tính toán tín hiệu điều khiển để giảm thiểu lỗi </a:t>
            </a:r>
            <a:r>
              <a:rPr lang="en-US" b="0" i="0" dirty="0">
                <a:solidFill>
                  <a:srgbClr val="050505"/>
                </a:solidFill>
                <a:effectLst/>
                <a:latin typeface="Segoe UI Historic" panose="020B0502040204020203" pitchFamily="34" charset="0"/>
              </a:rPr>
              <a:t>error </a:t>
            </a:r>
            <a:r>
              <a:rPr lang="en-US" b="0" i="0" dirty="0" err="1">
                <a:solidFill>
                  <a:srgbClr val="050505"/>
                </a:solidFill>
                <a:effectLst/>
                <a:latin typeface="Segoe UI Historic" panose="020B0502040204020203" pitchFamily="34" charset="0"/>
              </a:rPr>
              <a:t>theo</a:t>
            </a:r>
            <a:r>
              <a:rPr lang="en-US" b="0" i="0" dirty="0">
                <a:solidFill>
                  <a:srgbClr val="050505"/>
                </a:solidFill>
                <a:effectLst/>
                <a:latin typeface="Segoe UI Historic" panose="020B0502040204020203" pitchFamily="34" charset="0"/>
              </a:rPr>
              <a:t> </a:t>
            </a:r>
            <a:r>
              <a:rPr lang="en-US" b="0" i="0" dirty="0" err="1">
                <a:solidFill>
                  <a:srgbClr val="050505"/>
                </a:solidFill>
                <a:effectLst/>
                <a:latin typeface="Segoe UI Historic" panose="020B0502040204020203" pitchFamily="34" charset="0"/>
              </a:rPr>
              <a:t>thời</a:t>
            </a:r>
            <a:r>
              <a:rPr lang="en-US" b="0" i="0" dirty="0">
                <a:solidFill>
                  <a:srgbClr val="050505"/>
                </a:solidFill>
                <a:effectLst/>
                <a:latin typeface="Segoe UI Historic" panose="020B0502040204020203" pitchFamily="34" charset="0"/>
              </a:rPr>
              <a:t> </a:t>
            </a:r>
            <a:r>
              <a:rPr lang="en-US" b="0" i="0" dirty="0" err="1">
                <a:solidFill>
                  <a:srgbClr val="050505"/>
                </a:solidFill>
                <a:effectLst/>
                <a:latin typeface="Segoe UI Historic" panose="020B0502040204020203" pitchFamily="34" charset="0"/>
              </a:rPr>
              <a:t>gian</a:t>
            </a:r>
            <a:r>
              <a:rPr lang="en-US" b="0" i="0" dirty="0">
                <a:solidFill>
                  <a:srgbClr val="050505"/>
                </a:solidFill>
                <a:effectLst/>
                <a:latin typeface="Segoe UI Historic" panose="020B0502040204020203" pitchFamily="34" charset="0"/>
              </a:rPr>
              <a:t> t</a:t>
            </a:r>
            <a:r>
              <a:rPr lang="vi-VN" b="0" i="0" dirty="0">
                <a:solidFill>
                  <a:srgbClr val="050505"/>
                </a:solidFill>
                <a:effectLst/>
                <a:latin typeface="Segoe UI Historic" panose="020B0502040204020203" pitchFamily="34" charset="0"/>
              </a:rPr>
              <a:t>) (giữa ir và Ia</a:t>
            </a:r>
            <a:r>
              <a:rPr lang="en-US" b="0" i="0" dirty="0">
                <a:solidFill>
                  <a:srgbClr val="050505"/>
                </a:solidFill>
                <a:effectLst/>
                <a:latin typeface="Segoe UI Historic" panose="020B0502040204020203" pitchFamily="34" charset="0"/>
              </a:rPr>
              <a:t>)</a:t>
            </a:r>
            <a:endParaRPr lang="en-US" dirty="0"/>
          </a:p>
        </p:txBody>
      </p:sp>
      <p:sp>
        <p:nvSpPr>
          <p:cNvPr id="4" name="Slide Number Placeholder 3"/>
          <p:cNvSpPr>
            <a:spLocks noGrp="1"/>
          </p:cNvSpPr>
          <p:nvPr>
            <p:ph type="sldNum" sz="quarter" idx="5"/>
          </p:nvPr>
        </p:nvSpPr>
        <p:spPr/>
        <p:txBody>
          <a:bodyPr/>
          <a:lstStyle/>
          <a:p>
            <a:fld id="{6519442D-9CCB-4C86-942B-A5C7D5BCDFAA}" type="slidenum">
              <a:rPr lang="en-US" smtClean="0"/>
              <a:t>16</a:t>
            </a:fld>
            <a:endParaRPr lang="en-US"/>
          </a:p>
        </p:txBody>
      </p:sp>
    </p:spTree>
    <p:extLst>
      <p:ext uri="{BB962C8B-B14F-4D97-AF65-F5344CB8AC3E}">
        <p14:creationId xmlns:p14="http://schemas.microsoft.com/office/powerpoint/2010/main" val="25381220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04FC9-9EB8-7773-C271-605DCC0E18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F6A3D2-9B62-F0C9-3D7B-33E0B206CF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29A96CB-7053-23B5-23C5-3B4BCB0524D1}"/>
              </a:ext>
            </a:extLst>
          </p:cNvPr>
          <p:cNvSpPr>
            <a:spLocks noGrp="1"/>
          </p:cNvSpPr>
          <p:nvPr>
            <p:ph type="dt" sz="half" idx="10"/>
          </p:nvPr>
        </p:nvSpPr>
        <p:spPr/>
        <p:txBody>
          <a:bodyPr/>
          <a:lstStyle/>
          <a:p>
            <a:fld id="{0FD7C361-6BB4-4863-B520-ABCC7FED46C5}" type="datetimeFigureOut">
              <a:rPr lang="en-US" smtClean="0"/>
              <a:t>7/27/2022</a:t>
            </a:fld>
            <a:endParaRPr lang="en-US"/>
          </a:p>
        </p:txBody>
      </p:sp>
      <p:sp>
        <p:nvSpPr>
          <p:cNvPr id="5" name="Footer Placeholder 4">
            <a:extLst>
              <a:ext uri="{FF2B5EF4-FFF2-40B4-BE49-F238E27FC236}">
                <a16:creationId xmlns:a16="http://schemas.microsoft.com/office/drawing/2014/main" id="{B2EC777B-7C86-2E54-70FB-24E2EC5680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B51A8C-483B-88D7-0DAD-CE671EF2D5BD}"/>
              </a:ext>
            </a:extLst>
          </p:cNvPr>
          <p:cNvSpPr>
            <a:spLocks noGrp="1"/>
          </p:cNvSpPr>
          <p:nvPr>
            <p:ph type="sldNum" sz="quarter" idx="12"/>
          </p:nvPr>
        </p:nvSpPr>
        <p:spPr/>
        <p:txBody>
          <a:bodyPr/>
          <a:lstStyle/>
          <a:p>
            <a:fld id="{5A3A3DD4-DA5A-429E-81F6-BC6B8A8DE928}" type="slidenum">
              <a:rPr lang="en-US" smtClean="0"/>
              <a:t>‹#›</a:t>
            </a:fld>
            <a:endParaRPr lang="en-US"/>
          </a:p>
        </p:txBody>
      </p:sp>
    </p:spTree>
    <p:extLst>
      <p:ext uri="{BB962C8B-B14F-4D97-AF65-F5344CB8AC3E}">
        <p14:creationId xmlns:p14="http://schemas.microsoft.com/office/powerpoint/2010/main" val="4919738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BBED3-C692-2CF3-3632-2A39D25283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75A8CBE-1B8F-BFDA-E12A-3FAF6A8CDBF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E8A720-5C25-2D14-7082-05C04979ECC4}"/>
              </a:ext>
            </a:extLst>
          </p:cNvPr>
          <p:cNvSpPr>
            <a:spLocks noGrp="1"/>
          </p:cNvSpPr>
          <p:nvPr>
            <p:ph type="dt" sz="half" idx="10"/>
          </p:nvPr>
        </p:nvSpPr>
        <p:spPr/>
        <p:txBody>
          <a:bodyPr/>
          <a:lstStyle/>
          <a:p>
            <a:fld id="{0FD7C361-6BB4-4863-B520-ABCC7FED46C5}" type="datetimeFigureOut">
              <a:rPr lang="en-US" smtClean="0"/>
              <a:t>7/27/2022</a:t>
            </a:fld>
            <a:endParaRPr lang="en-US"/>
          </a:p>
        </p:txBody>
      </p:sp>
      <p:sp>
        <p:nvSpPr>
          <p:cNvPr id="5" name="Footer Placeholder 4">
            <a:extLst>
              <a:ext uri="{FF2B5EF4-FFF2-40B4-BE49-F238E27FC236}">
                <a16:creationId xmlns:a16="http://schemas.microsoft.com/office/drawing/2014/main" id="{C1078B19-2ACB-0917-CDFF-6B45D28FD7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03392-4825-89B6-3CA9-3F4372DD5001}"/>
              </a:ext>
            </a:extLst>
          </p:cNvPr>
          <p:cNvSpPr>
            <a:spLocks noGrp="1"/>
          </p:cNvSpPr>
          <p:nvPr>
            <p:ph type="sldNum" sz="quarter" idx="12"/>
          </p:nvPr>
        </p:nvSpPr>
        <p:spPr/>
        <p:txBody>
          <a:bodyPr/>
          <a:lstStyle/>
          <a:p>
            <a:fld id="{5A3A3DD4-DA5A-429E-81F6-BC6B8A8DE928}" type="slidenum">
              <a:rPr lang="en-US" smtClean="0"/>
              <a:t>‹#›</a:t>
            </a:fld>
            <a:endParaRPr lang="en-US"/>
          </a:p>
        </p:txBody>
      </p:sp>
    </p:spTree>
    <p:extLst>
      <p:ext uri="{BB962C8B-B14F-4D97-AF65-F5344CB8AC3E}">
        <p14:creationId xmlns:p14="http://schemas.microsoft.com/office/powerpoint/2010/main" val="3033883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423CF2-65D4-DFD6-5700-8E307F5EBF4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52F2AF9-BF55-A0E4-AAA5-243B556052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9B4633-61A0-5ACD-72B6-FFAA849A7A61}"/>
              </a:ext>
            </a:extLst>
          </p:cNvPr>
          <p:cNvSpPr>
            <a:spLocks noGrp="1"/>
          </p:cNvSpPr>
          <p:nvPr>
            <p:ph type="dt" sz="half" idx="10"/>
          </p:nvPr>
        </p:nvSpPr>
        <p:spPr/>
        <p:txBody>
          <a:bodyPr/>
          <a:lstStyle/>
          <a:p>
            <a:fld id="{0FD7C361-6BB4-4863-B520-ABCC7FED46C5}" type="datetimeFigureOut">
              <a:rPr lang="en-US" smtClean="0"/>
              <a:t>7/27/2022</a:t>
            </a:fld>
            <a:endParaRPr lang="en-US"/>
          </a:p>
        </p:txBody>
      </p:sp>
      <p:sp>
        <p:nvSpPr>
          <p:cNvPr id="5" name="Footer Placeholder 4">
            <a:extLst>
              <a:ext uri="{FF2B5EF4-FFF2-40B4-BE49-F238E27FC236}">
                <a16:creationId xmlns:a16="http://schemas.microsoft.com/office/drawing/2014/main" id="{DBC6A6AB-00AC-2A4B-DD72-AEBFC281B3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30A41-EBE8-22E2-DDAA-6EC47176C024}"/>
              </a:ext>
            </a:extLst>
          </p:cNvPr>
          <p:cNvSpPr>
            <a:spLocks noGrp="1"/>
          </p:cNvSpPr>
          <p:nvPr>
            <p:ph type="sldNum" sz="quarter" idx="12"/>
          </p:nvPr>
        </p:nvSpPr>
        <p:spPr/>
        <p:txBody>
          <a:bodyPr/>
          <a:lstStyle/>
          <a:p>
            <a:fld id="{5A3A3DD4-DA5A-429E-81F6-BC6B8A8DE928}" type="slidenum">
              <a:rPr lang="en-US" smtClean="0"/>
              <a:t>‹#›</a:t>
            </a:fld>
            <a:endParaRPr lang="en-US"/>
          </a:p>
        </p:txBody>
      </p:sp>
    </p:spTree>
    <p:extLst>
      <p:ext uri="{BB962C8B-B14F-4D97-AF65-F5344CB8AC3E}">
        <p14:creationId xmlns:p14="http://schemas.microsoft.com/office/powerpoint/2010/main" val="443700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AFBE3-075D-6F5A-FCA3-930DC3E6D5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B29780-7B53-30FF-4A42-B919B9BB8C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E04F4E-3227-82ED-1C03-5D6E45EAB6A7}"/>
              </a:ext>
            </a:extLst>
          </p:cNvPr>
          <p:cNvSpPr>
            <a:spLocks noGrp="1"/>
          </p:cNvSpPr>
          <p:nvPr>
            <p:ph type="dt" sz="half" idx="10"/>
          </p:nvPr>
        </p:nvSpPr>
        <p:spPr/>
        <p:txBody>
          <a:bodyPr/>
          <a:lstStyle/>
          <a:p>
            <a:fld id="{0FD7C361-6BB4-4863-B520-ABCC7FED46C5}" type="datetimeFigureOut">
              <a:rPr lang="en-US" smtClean="0"/>
              <a:t>7/27/2022</a:t>
            </a:fld>
            <a:endParaRPr lang="en-US"/>
          </a:p>
        </p:txBody>
      </p:sp>
      <p:sp>
        <p:nvSpPr>
          <p:cNvPr id="5" name="Footer Placeholder 4">
            <a:extLst>
              <a:ext uri="{FF2B5EF4-FFF2-40B4-BE49-F238E27FC236}">
                <a16:creationId xmlns:a16="http://schemas.microsoft.com/office/drawing/2014/main" id="{9422A172-A8C6-3A0D-A2E6-F92489A291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250379-B7BE-FFAD-983C-5F72AB00DDE3}"/>
              </a:ext>
            </a:extLst>
          </p:cNvPr>
          <p:cNvSpPr>
            <a:spLocks noGrp="1"/>
          </p:cNvSpPr>
          <p:nvPr>
            <p:ph type="sldNum" sz="quarter" idx="12"/>
          </p:nvPr>
        </p:nvSpPr>
        <p:spPr/>
        <p:txBody>
          <a:bodyPr/>
          <a:lstStyle/>
          <a:p>
            <a:fld id="{5A3A3DD4-DA5A-429E-81F6-BC6B8A8DE928}" type="slidenum">
              <a:rPr lang="en-US" smtClean="0"/>
              <a:t>‹#›</a:t>
            </a:fld>
            <a:endParaRPr lang="en-US"/>
          </a:p>
        </p:txBody>
      </p:sp>
    </p:spTree>
    <p:extLst>
      <p:ext uri="{BB962C8B-B14F-4D97-AF65-F5344CB8AC3E}">
        <p14:creationId xmlns:p14="http://schemas.microsoft.com/office/powerpoint/2010/main" val="256693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69E35-38E9-0A0F-09E0-059134594C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69B4A87-FBC7-E63E-0FB6-C9E90F3AE5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A74F62-8C72-961C-2678-2343A5894533}"/>
              </a:ext>
            </a:extLst>
          </p:cNvPr>
          <p:cNvSpPr>
            <a:spLocks noGrp="1"/>
          </p:cNvSpPr>
          <p:nvPr>
            <p:ph type="dt" sz="half" idx="10"/>
          </p:nvPr>
        </p:nvSpPr>
        <p:spPr/>
        <p:txBody>
          <a:bodyPr/>
          <a:lstStyle/>
          <a:p>
            <a:fld id="{0FD7C361-6BB4-4863-B520-ABCC7FED46C5}" type="datetimeFigureOut">
              <a:rPr lang="en-US" smtClean="0"/>
              <a:t>7/27/2022</a:t>
            </a:fld>
            <a:endParaRPr lang="en-US"/>
          </a:p>
        </p:txBody>
      </p:sp>
      <p:sp>
        <p:nvSpPr>
          <p:cNvPr id="5" name="Footer Placeholder 4">
            <a:extLst>
              <a:ext uri="{FF2B5EF4-FFF2-40B4-BE49-F238E27FC236}">
                <a16:creationId xmlns:a16="http://schemas.microsoft.com/office/drawing/2014/main" id="{B6B7C1F2-DDB6-41B1-AB2F-FF83FFA75D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C5D11E-6A32-D92A-87F1-521239C794A1}"/>
              </a:ext>
            </a:extLst>
          </p:cNvPr>
          <p:cNvSpPr>
            <a:spLocks noGrp="1"/>
          </p:cNvSpPr>
          <p:nvPr>
            <p:ph type="sldNum" sz="quarter" idx="12"/>
          </p:nvPr>
        </p:nvSpPr>
        <p:spPr/>
        <p:txBody>
          <a:bodyPr/>
          <a:lstStyle/>
          <a:p>
            <a:fld id="{5A3A3DD4-DA5A-429E-81F6-BC6B8A8DE928}" type="slidenum">
              <a:rPr lang="en-US" smtClean="0"/>
              <a:t>‹#›</a:t>
            </a:fld>
            <a:endParaRPr lang="en-US"/>
          </a:p>
        </p:txBody>
      </p:sp>
    </p:spTree>
    <p:extLst>
      <p:ext uri="{BB962C8B-B14F-4D97-AF65-F5344CB8AC3E}">
        <p14:creationId xmlns:p14="http://schemas.microsoft.com/office/powerpoint/2010/main" val="23213537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E6F06-E574-4234-CEAB-E0366CBB52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426123-89A1-CDF6-4CDA-A996533B67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67CD2E4-1EA5-3A90-936E-BDC89369404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276EA3A-EE44-A541-C675-0030E6B6C88E}"/>
              </a:ext>
            </a:extLst>
          </p:cNvPr>
          <p:cNvSpPr>
            <a:spLocks noGrp="1"/>
          </p:cNvSpPr>
          <p:nvPr>
            <p:ph type="dt" sz="half" idx="10"/>
          </p:nvPr>
        </p:nvSpPr>
        <p:spPr/>
        <p:txBody>
          <a:bodyPr/>
          <a:lstStyle/>
          <a:p>
            <a:fld id="{0FD7C361-6BB4-4863-B520-ABCC7FED46C5}" type="datetimeFigureOut">
              <a:rPr lang="en-US" smtClean="0"/>
              <a:t>7/27/2022</a:t>
            </a:fld>
            <a:endParaRPr lang="en-US"/>
          </a:p>
        </p:txBody>
      </p:sp>
      <p:sp>
        <p:nvSpPr>
          <p:cNvPr id="6" name="Footer Placeholder 5">
            <a:extLst>
              <a:ext uri="{FF2B5EF4-FFF2-40B4-BE49-F238E27FC236}">
                <a16:creationId xmlns:a16="http://schemas.microsoft.com/office/drawing/2014/main" id="{3663C031-940B-508F-A45D-26CEA1ECC8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1BB4B-E98D-95EE-5204-12D1614EF38F}"/>
              </a:ext>
            </a:extLst>
          </p:cNvPr>
          <p:cNvSpPr>
            <a:spLocks noGrp="1"/>
          </p:cNvSpPr>
          <p:nvPr>
            <p:ph type="sldNum" sz="quarter" idx="12"/>
          </p:nvPr>
        </p:nvSpPr>
        <p:spPr/>
        <p:txBody>
          <a:bodyPr/>
          <a:lstStyle/>
          <a:p>
            <a:fld id="{5A3A3DD4-DA5A-429E-81F6-BC6B8A8DE928}" type="slidenum">
              <a:rPr lang="en-US" smtClean="0"/>
              <a:t>‹#›</a:t>
            </a:fld>
            <a:endParaRPr lang="en-US"/>
          </a:p>
        </p:txBody>
      </p:sp>
    </p:spTree>
    <p:extLst>
      <p:ext uri="{BB962C8B-B14F-4D97-AF65-F5344CB8AC3E}">
        <p14:creationId xmlns:p14="http://schemas.microsoft.com/office/powerpoint/2010/main" val="4073201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3A0EC-5E71-028A-4521-72FF29E6436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8409F8-359F-9AA4-764D-47C3B9604D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54172A-94BC-0853-C776-45B8C5D3F7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AC3E47-4888-0F96-DFE6-C66A9AD368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0866A9-F8EE-603A-86AA-EC6F7C3376C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893F8A-737D-BF70-6771-C81BC96B2B8E}"/>
              </a:ext>
            </a:extLst>
          </p:cNvPr>
          <p:cNvSpPr>
            <a:spLocks noGrp="1"/>
          </p:cNvSpPr>
          <p:nvPr>
            <p:ph type="dt" sz="half" idx="10"/>
          </p:nvPr>
        </p:nvSpPr>
        <p:spPr/>
        <p:txBody>
          <a:bodyPr/>
          <a:lstStyle/>
          <a:p>
            <a:fld id="{0FD7C361-6BB4-4863-B520-ABCC7FED46C5}" type="datetimeFigureOut">
              <a:rPr lang="en-US" smtClean="0"/>
              <a:t>7/27/2022</a:t>
            </a:fld>
            <a:endParaRPr lang="en-US"/>
          </a:p>
        </p:txBody>
      </p:sp>
      <p:sp>
        <p:nvSpPr>
          <p:cNvPr id="8" name="Footer Placeholder 7">
            <a:extLst>
              <a:ext uri="{FF2B5EF4-FFF2-40B4-BE49-F238E27FC236}">
                <a16:creationId xmlns:a16="http://schemas.microsoft.com/office/drawing/2014/main" id="{82946BA0-A265-6094-E152-6C53791166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AC268A2-BD97-BAE3-2385-6EDC33B28B93}"/>
              </a:ext>
            </a:extLst>
          </p:cNvPr>
          <p:cNvSpPr>
            <a:spLocks noGrp="1"/>
          </p:cNvSpPr>
          <p:nvPr>
            <p:ph type="sldNum" sz="quarter" idx="12"/>
          </p:nvPr>
        </p:nvSpPr>
        <p:spPr/>
        <p:txBody>
          <a:bodyPr/>
          <a:lstStyle/>
          <a:p>
            <a:fld id="{5A3A3DD4-DA5A-429E-81F6-BC6B8A8DE928}" type="slidenum">
              <a:rPr lang="en-US" smtClean="0"/>
              <a:t>‹#›</a:t>
            </a:fld>
            <a:endParaRPr lang="en-US"/>
          </a:p>
        </p:txBody>
      </p:sp>
    </p:spTree>
    <p:extLst>
      <p:ext uri="{BB962C8B-B14F-4D97-AF65-F5344CB8AC3E}">
        <p14:creationId xmlns:p14="http://schemas.microsoft.com/office/powerpoint/2010/main" val="2712291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8FFFC-3D35-83B5-ED02-1582767601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86B0343-CB77-50B7-BAAC-991A181780F7}"/>
              </a:ext>
            </a:extLst>
          </p:cNvPr>
          <p:cNvSpPr>
            <a:spLocks noGrp="1"/>
          </p:cNvSpPr>
          <p:nvPr>
            <p:ph type="dt" sz="half" idx="10"/>
          </p:nvPr>
        </p:nvSpPr>
        <p:spPr/>
        <p:txBody>
          <a:bodyPr/>
          <a:lstStyle/>
          <a:p>
            <a:fld id="{0FD7C361-6BB4-4863-B520-ABCC7FED46C5}" type="datetimeFigureOut">
              <a:rPr lang="en-US" smtClean="0"/>
              <a:t>7/27/2022</a:t>
            </a:fld>
            <a:endParaRPr lang="en-US"/>
          </a:p>
        </p:txBody>
      </p:sp>
      <p:sp>
        <p:nvSpPr>
          <p:cNvPr id="4" name="Footer Placeholder 3">
            <a:extLst>
              <a:ext uri="{FF2B5EF4-FFF2-40B4-BE49-F238E27FC236}">
                <a16:creationId xmlns:a16="http://schemas.microsoft.com/office/drawing/2014/main" id="{4F3F48A1-A90E-3330-5295-D76AA831F80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57D324-CE41-4A5B-49B8-A2F93687A59C}"/>
              </a:ext>
            </a:extLst>
          </p:cNvPr>
          <p:cNvSpPr>
            <a:spLocks noGrp="1"/>
          </p:cNvSpPr>
          <p:nvPr>
            <p:ph type="sldNum" sz="quarter" idx="12"/>
          </p:nvPr>
        </p:nvSpPr>
        <p:spPr/>
        <p:txBody>
          <a:bodyPr/>
          <a:lstStyle/>
          <a:p>
            <a:fld id="{5A3A3DD4-DA5A-429E-81F6-BC6B8A8DE928}" type="slidenum">
              <a:rPr lang="en-US" smtClean="0"/>
              <a:t>‹#›</a:t>
            </a:fld>
            <a:endParaRPr lang="en-US"/>
          </a:p>
        </p:txBody>
      </p:sp>
    </p:spTree>
    <p:extLst>
      <p:ext uri="{BB962C8B-B14F-4D97-AF65-F5344CB8AC3E}">
        <p14:creationId xmlns:p14="http://schemas.microsoft.com/office/powerpoint/2010/main" val="2721299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BFD59C-4D82-A4ED-EEFF-47F4D5FEDD72}"/>
              </a:ext>
            </a:extLst>
          </p:cNvPr>
          <p:cNvSpPr>
            <a:spLocks noGrp="1"/>
          </p:cNvSpPr>
          <p:nvPr>
            <p:ph type="dt" sz="half" idx="10"/>
          </p:nvPr>
        </p:nvSpPr>
        <p:spPr/>
        <p:txBody>
          <a:bodyPr/>
          <a:lstStyle/>
          <a:p>
            <a:fld id="{0FD7C361-6BB4-4863-B520-ABCC7FED46C5}" type="datetimeFigureOut">
              <a:rPr lang="en-US" smtClean="0"/>
              <a:t>7/27/2022</a:t>
            </a:fld>
            <a:endParaRPr lang="en-US"/>
          </a:p>
        </p:txBody>
      </p:sp>
      <p:sp>
        <p:nvSpPr>
          <p:cNvPr id="3" name="Footer Placeholder 2">
            <a:extLst>
              <a:ext uri="{FF2B5EF4-FFF2-40B4-BE49-F238E27FC236}">
                <a16:creationId xmlns:a16="http://schemas.microsoft.com/office/drawing/2014/main" id="{7EC31AD6-1FFF-8D4B-A783-15B0B56E148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4B05B6A-DECE-47C8-B7A5-FBF33B955F55}"/>
              </a:ext>
            </a:extLst>
          </p:cNvPr>
          <p:cNvSpPr>
            <a:spLocks noGrp="1"/>
          </p:cNvSpPr>
          <p:nvPr>
            <p:ph type="sldNum" sz="quarter" idx="12"/>
          </p:nvPr>
        </p:nvSpPr>
        <p:spPr/>
        <p:txBody>
          <a:bodyPr/>
          <a:lstStyle/>
          <a:p>
            <a:fld id="{5A3A3DD4-DA5A-429E-81F6-BC6B8A8DE928}" type="slidenum">
              <a:rPr lang="en-US" smtClean="0"/>
              <a:t>‹#›</a:t>
            </a:fld>
            <a:endParaRPr lang="en-US"/>
          </a:p>
        </p:txBody>
      </p:sp>
    </p:spTree>
    <p:extLst>
      <p:ext uri="{BB962C8B-B14F-4D97-AF65-F5344CB8AC3E}">
        <p14:creationId xmlns:p14="http://schemas.microsoft.com/office/powerpoint/2010/main" val="2009751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02FBB-0D3C-B599-378D-DD461413B2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A0B1BB1-08DE-D52B-4AA6-7C326748D7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860697-DA09-AF58-4983-8329B1CBDC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0A4A83-474B-08EA-15D2-486E24F90C2C}"/>
              </a:ext>
            </a:extLst>
          </p:cNvPr>
          <p:cNvSpPr>
            <a:spLocks noGrp="1"/>
          </p:cNvSpPr>
          <p:nvPr>
            <p:ph type="dt" sz="half" idx="10"/>
          </p:nvPr>
        </p:nvSpPr>
        <p:spPr/>
        <p:txBody>
          <a:bodyPr/>
          <a:lstStyle/>
          <a:p>
            <a:fld id="{0FD7C361-6BB4-4863-B520-ABCC7FED46C5}" type="datetimeFigureOut">
              <a:rPr lang="en-US" smtClean="0"/>
              <a:t>7/27/2022</a:t>
            </a:fld>
            <a:endParaRPr lang="en-US"/>
          </a:p>
        </p:txBody>
      </p:sp>
      <p:sp>
        <p:nvSpPr>
          <p:cNvPr id="6" name="Footer Placeholder 5">
            <a:extLst>
              <a:ext uri="{FF2B5EF4-FFF2-40B4-BE49-F238E27FC236}">
                <a16:creationId xmlns:a16="http://schemas.microsoft.com/office/drawing/2014/main" id="{FAACDE1B-D80D-905C-CDB5-5AC51DB88F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EC53B5-3C6B-47CB-1E86-6C6BEC930529}"/>
              </a:ext>
            </a:extLst>
          </p:cNvPr>
          <p:cNvSpPr>
            <a:spLocks noGrp="1"/>
          </p:cNvSpPr>
          <p:nvPr>
            <p:ph type="sldNum" sz="quarter" idx="12"/>
          </p:nvPr>
        </p:nvSpPr>
        <p:spPr/>
        <p:txBody>
          <a:bodyPr/>
          <a:lstStyle/>
          <a:p>
            <a:fld id="{5A3A3DD4-DA5A-429E-81F6-BC6B8A8DE928}" type="slidenum">
              <a:rPr lang="en-US" smtClean="0"/>
              <a:t>‹#›</a:t>
            </a:fld>
            <a:endParaRPr lang="en-US"/>
          </a:p>
        </p:txBody>
      </p:sp>
    </p:spTree>
    <p:extLst>
      <p:ext uri="{BB962C8B-B14F-4D97-AF65-F5344CB8AC3E}">
        <p14:creationId xmlns:p14="http://schemas.microsoft.com/office/powerpoint/2010/main" val="2451546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96195-3E25-16AE-EB20-2D95757908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12A62A7-BCB6-C034-41F9-E64C76DC26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1DDA86-5371-B69F-E2A9-17F6CA3F88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F9779C-6742-152E-F4C6-3983E31EFDE2}"/>
              </a:ext>
            </a:extLst>
          </p:cNvPr>
          <p:cNvSpPr>
            <a:spLocks noGrp="1"/>
          </p:cNvSpPr>
          <p:nvPr>
            <p:ph type="dt" sz="half" idx="10"/>
          </p:nvPr>
        </p:nvSpPr>
        <p:spPr/>
        <p:txBody>
          <a:bodyPr/>
          <a:lstStyle/>
          <a:p>
            <a:fld id="{0FD7C361-6BB4-4863-B520-ABCC7FED46C5}" type="datetimeFigureOut">
              <a:rPr lang="en-US" smtClean="0"/>
              <a:t>7/27/2022</a:t>
            </a:fld>
            <a:endParaRPr lang="en-US"/>
          </a:p>
        </p:txBody>
      </p:sp>
      <p:sp>
        <p:nvSpPr>
          <p:cNvPr id="6" name="Footer Placeholder 5">
            <a:extLst>
              <a:ext uri="{FF2B5EF4-FFF2-40B4-BE49-F238E27FC236}">
                <a16:creationId xmlns:a16="http://schemas.microsoft.com/office/drawing/2014/main" id="{A0E807A8-1BF1-6B88-0A8D-E0D4B63230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536544-3454-565B-1AFB-093A0CDF89B9}"/>
              </a:ext>
            </a:extLst>
          </p:cNvPr>
          <p:cNvSpPr>
            <a:spLocks noGrp="1"/>
          </p:cNvSpPr>
          <p:nvPr>
            <p:ph type="sldNum" sz="quarter" idx="12"/>
          </p:nvPr>
        </p:nvSpPr>
        <p:spPr/>
        <p:txBody>
          <a:bodyPr/>
          <a:lstStyle/>
          <a:p>
            <a:fld id="{5A3A3DD4-DA5A-429E-81F6-BC6B8A8DE928}" type="slidenum">
              <a:rPr lang="en-US" smtClean="0"/>
              <a:t>‹#›</a:t>
            </a:fld>
            <a:endParaRPr lang="en-US"/>
          </a:p>
        </p:txBody>
      </p:sp>
    </p:spTree>
    <p:extLst>
      <p:ext uri="{BB962C8B-B14F-4D97-AF65-F5344CB8AC3E}">
        <p14:creationId xmlns:p14="http://schemas.microsoft.com/office/powerpoint/2010/main" val="2161037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D70197-678B-8B7F-FCA9-D944DAA9D7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CAA0422-CF7E-1898-1160-F02175EECF1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26745D-D961-5B45-F49F-EB8DF54DD1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D7C361-6BB4-4863-B520-ABCC7FED46C5}" type="datetimeFigureOut">
              <a:rPr lang="en-US" smtClean="0"/>
              <a:t>7/27/2022</a:t>
            </a:fld>
            <a:endParaRPr lang="en-US"/>
          </a:p>
        </p:txBody>
      </p:sp>
      <p:sp>
        <p:nvSpPr>
          <p:cNvPr id="5" name="Footer Placeholder 4">
            <a:extLst>
              <a:ext uri="{FF2B5EF4-FFF2-40B4-BE49-F238E27FC236}">
                <a16:creationId xmlns:a16="http://schemas.microsoft.com/office/drawing/2014/main" id="{B0906B6C-3706-05CB-33AF-B805004783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3F62DEC-66AD-5B2E-31AB-16CE469E0C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3A3DD4-DA5A-429E-81F6-BC6B8A8DE928}" type="slidenum">
              <a:rPr lang="en-US" smtClean="0"/>
              <a:t>‹#›</a:t>
            </a:fld>
            <a:endParaRPr lang="en-US"/>
          </a:p>
        </p:txBody>
      </p:sp>
    </p:spTree>
    <p:extLst>
      <p:ext uri="{BB962C8B-B14F-4D97-AF65-F5344CB8AC3E}">
        <p14:creationId xmlns:p14="http://schemas.microsoft.com/office/powerpoint/2010/main" val="8801122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hyperlink" Target="https://katavina.com/tin-xe/cam-bien-toc-do-o-to-la-gi-cau-tao-nguyen-ly-hoat-dong.html" TargetMode="External"/><Relationship Id="rId3" Type="http://schemas.openxmlformats.org/officeDocument/2006/relationships/hyperlink" Target="https://www.youtube.com/watch?v=85dIRfKMlwM" TargetMode="External"/><Relationship Id="rId7" Type="http://schemas.openxmlformats.org/officeDocument/2006/relationships/hyperlink" Target="https://hoc247.net/vat-ly-9/bai-25-su-nhiem-tu-cua-sat-thep-nam-cham-dien-l940.html" TargetMode="External"/><Relationship Id="rId2" Type="http://schemas.openxmlformats.org/officeDocument/2006/relationships/hyperlink" Target="https://www.youtube.com/watch?v=37oJtcUTpL8&amp;t=169s" TargetMode="External"/><Relationship Id="rId1" Type="http://schemas.openxmlformats.org/officeDocument/2006/relationships/slideLayout" Target="../slideLayouts/slideLayout2.xml"/><Relationship Id="rId6" Type="http://schemas.openxmlformats.org/officeDocument/2006/relationships/hyperlink" Target="https://www.freeasestudyguides.com/wheel-speed-sensors-types-of.html" TargetMode="External"/><Relationship Id="rId5" Type="http://schemas.openxmlformats.org/officeDocument/2006/relationships/hyperlink" Target="https://www.autofrenseinsa.com/sites/default/files/catalogos/abs-wheel-speed-sensors-catalogue-2020.pdf" TargetMode="External"/><Relationship Id="rId4" Type="http://schemas.openxmlformats.org/officeDocument/2006/relationships/hyperlink" Target="https://www.youtube.com/watch?v=YeXlmdlXp2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8">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27215AE2-7327-BBE4-3CB2-94CDA967EA15}"/>
              </a:ext>
            </a:extLst>
          </p:cNvPr>
          <p:cNvSpPr>
            <a:spLocks noGrp="1"/>
          </p:cNvSpPr>
          <p:nvPr>
            <p:ph type="ctrTitle"/>
          </p:nvPr>
        </p:nvSpPr>
        <p:spPr>
          <a:xfrm>
            <a:off x="838199" y="1093788"/>
            <a:ext cx="10506455" cy="2967208"/>
          </a:xfrm>
        </p:spPr>
        <p:txBody>
          <a:bodyPr>
            <a:normAutofit/>
          </a:bodyPr>
          <a:lstStyle/>
          <a:p>
            <a:pPr algn="l"/>
            <a:r>
              <a:rPr lang="en-US" sz="8000" dirty="0"/>
              <a:t>EPS Week 5</a:t>
            </a:r>
          </a:p>
        </p:txBody>
      </p:sp>
      <p:sp>
        <p:nvSpPr>
          <p:cNvPr id="32" name="Rectangle 10">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12">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6703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04DEF59C-9C3E-A8E5-936F-3887E9CF03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861"/>
            <a:ext cx="12192000" cy="6869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9368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F65DDB4-B35D-E266-CBF3-8D2558232E81}"/>
              </a:ext>
            </a:extLst>
          </p:cNvPr>
          <p:cNvPicPr>
            <a:picLocks noChangeAspect="1"/>
          </p:cNvPicPr>
          <p:nvPr/>
        </p:nvPicPr>
        <p:blipFill>
          <a:blip r:embed="rId3"/>
          <a:stretch>
            <a:fillRect/>
          </a:stretch>
        </p:blipFill>
        <p:spPr>
          <a:xfrm>
            <a:off x="643467" y="2528897"/>
            <a:ext cx="5294716" cy="1800203"/>
          </a:xfrm>
          <a:prstGeom prst="rect">
            <a:avLst/>
          </a:prstGeom>
        </p:spPr>
      </p:pic>
      <p:cxnSp>
        <p:nvCxnSpPr>
          <p:cNvPr id="15" name="Straight Connector 14">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75637BB7-0905-CF34-3376-1FF79C0DD4F8}"/>
              </a:ext>
            </a:extLst>
          </p:cNvPr>
          <p:cNvPicPr>
            <a:picLocks noChangeAspect="1"/>
          </p:cNvPicPr>
          <p:nvPr/>
        </p:nvPicPr>
        <p:blipFill>
          <a:blip r:embed="rId4"/>
          <a:stretch>
            <a:fillRect/>
          </a:stretch>
        </p:blipFill>
        <p:spPr>
          <a:xfrm>
            <a:off x="6253817" y="1840586"/>
            <a:ext cx="5294715" cy="3176828"/>
          </a:xfrm>
          <a:prstGeom prst="rect">
            <a:avLst/>
          </a:prstGeom>
        </p:spPr>
      </p:pic>
    </p:spTree>
    <p:extLst>
      <p:ext uri="{BB962C8B-B14F-4D97-AF65-F5344CB8AC3E}">
        <p14:creationId xmlns:p14="http://schemas.microsoft.com/office/powerpoint/2010/main" val="9075073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37B1B2-C197-8CB5-5623-BBDA626925F3}"/>
              </a:ext>
            </a:extLst>
          </p:cNvPr>
          <p:cNvSpPr>
            <a:spLocks noGrp="1"/>
          </p:cNvSpPr>
          <p:nvPr>
            <p:ph type="title"/>
          </p:nvPr>
        </p:nvSpPr>
        <p:spPr>
          <a:xfrm>
            <a:off x="838199" y="1093788"/>
            <a:ext cx="10506455" cy="2967208"/>
          </a:xfrm>
        </p:spPr>
        <p:txBody>
          <a:bodyPr vert="horz" lIns="91440" tIns="45720" rIns="91440" bIns="45720" rtlCol="0" anchor="b">
            <a:normAutofit/>
          </a:bodyPr>
          <a:lstStyle/>
          <a:p>
            <a:r>
              <a:rPr lang="en-US" sz="8000" kern="1200">
                <a:solidFill>
                  <a:schemeClr val="tx1"/>
                </a:solidFill>
                <a:latin typeface="+mj-lt"/>
                <a:ea typeface="+mj-ea"/>
                <a:cs typeface="+mj-cs"/>
              </a:rPr>
              <a:t>Control System</a:t>
            </a:r>
          </a:p>
        </p:txBody>
      </p:sp>
      <p:sp>
        <p:nvSpPr>
          <p:cNvPr id="9" name="Rectangle 8">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 name="Rectangle 10">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2062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A427A5-84C7-0BE0-69D0-16E86159F5F9}"/>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4800" kern="1200">
                <a:solidFill>
                  <a:schemeClr val="tx1"/>
                </a:solidFill>
                <a:latin typeface="+mj-lt"/>
                <a:ea typeface="+mj-ea"/>
                <a:cs typeface="+mj-cs"/>
              </a:rPr>
              <a:t>Configuration for a control application electronic system</a:t>
            </a:r>
          </a:p>
        </p:txBody>
      </p:sp>
      <p:pic>
        <p:nvPicPr>
          <p:cNvPr id="9" name="Picture 8" descr="Diagram&#10;&#10;Description automatically generated">
            <a:extLst>
              <a:ext uri="{FF2B5EF4-FFF2-40B4-BE49-F238E27FC236}">
                <a16:creationId xmlns:a16="http://schemas.microsoft.com/office/drawing/2014/main" id="{5FB7A641-B039-DF08-32C1-C98738963C67}"/>
              </a:ext>
            </a:extLst>
          </p:cNvPr>
          <p:cNvPicPr>
            <a:picLocks noChangeAspect="1"/>
          </p:cNvPicPr>
          <p:nvPr/>
        </p:nvPicPr>
        <p:blipFill>
          <a:blip r:embed="rId3"/>
          <a:stretch>
            <a:fillRect/>
          </a:stretch>
        </p:blipFill>
        <p:spPr>
          <a:xfrm>
            <a:off x="1309200" y="1845426"/>
            <a:ext cx="9570546" cy="4450303"/>
          </a:xfrm>
          <a:prstGeom prst="rect">
            <a:avLst/>
          </a:prstGeom>
        </p:spPr>
      </p:pic>
    </p:spTree>
    <p:extLst>
      <p:ext uri="{BB962C8B-B14F-4D97-AF65-F5344CB8AC3E}">
        <p14:creationId xmlns:p14="http://schemas.microsoft.com/office/powerpoint/2010/main" val="9500870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9" name="Rectangle 307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3" name="Rectangle 308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Freeform: Shape 308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89" name="Isosceles Triangle 308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Không có mô tả.">
            <a:extLst>
              <a:ext uri="{FF2B5EF4-FFF2-40B4-BE49-F238E27FC236}">
                <a16:creationId xmlns:a16="http://schemas.microsoft.com/office/drawing/2014/main" id="{BF32BF89-1543-F99D-5026-D8C9A9D4FA1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789730" y="643467"/>
            <a:ext cx="6612540" cy="557106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3091" name="Isosceles Triangle 309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3123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4" name="Rectangle 2063">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Không có mô tả.">
            <a:extLst>
              <a:ext uri="{FF2B5EF4-FFF2-40B4-BE49-F238E27FC236}">
                <a16:creationId xmlns:a16="http://schemas.microsoft.com/office/drawing/2014/main" id="{2D9748ED-C366-8D02-7D8E-6168F474E8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1288" y="1844675"/>
            <a:ext cx="9366250" cy="2281238"/>
          </a:xfrm>
          <a:prstGeom prst="rect">
            <a:avLst/>
          </a:prstGeom>
          <a:extLst>
            <a:ext uri="{909E8E84-426E-40DD-AFC4-6F175D3DCCD1}">
              <a14:hiddenFill xmlns:a14="http://schemas.microsoft.com/office/drawing/2010/main">
                <a:solidFill>
                  <a:srgbClr val="FFFFFF"/>
                </a:solidFill>
              </a14:hiddenFill>
            </a:ext>
          </a:extLst>
        </p:spPr>
      </p:pic>
      <p:pic>
        <p:nvPicPr>
          <p:cNvPr id="2050" name="Picture 2" descr="Không có mô tả.">
            <a:extLst>
              <a:ext uri="{FF2B5EF4-FFF2-40B4-BE49-F238E27FC236}">
                <a16:creationId xmlns:a16="http://schemas.microsoft.com/office/drawing/2014/main" id="{D9B06DF4-526E-CB4F-49DC-18C5059F7899}"/>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1411288" y="4189413"/>
            <a:ext cx="9366250" cy="2105025"/>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1343889-3DD7-A3BA-2038-119372D00B45}"/>
              </a:ext>
            </a:extLst>
          </p:cNvPr>
          <p:cNvSpPr>
            <a:spLocks noGrp="1"/>
          </p:cNvSpPr>
          <p:nvPr>
            <p:ph type="title"/>
          </p:nvPr>
        </p:nvSpPr>
        <p:spPr>
          <a:xfrm>
            <a:off x="838200" y="184805"/>
            <a:ext cx="10515600" cy="1505883"/>
          </a:xfrm>
          <a:prstGeom prst="ellipse">
            <a:avLst/>
          </a:prstGeom>
        </p:spPr>
        <p:txBody>
          <a:bodyPr vert="horz" lIns="91440" tIns="45720" rIns="91440" bIns="45720" rtlCol="0" anchor="ctr">
            <a:normAutofit/>
          </a:bodyPr>
          <a:lstStyle/>
          <a:p>
            <a:pPr algn="ctr"/>
            <a:r>
              <a:rPr lang="en-US" sz="5200" kern="1200" dirty="0">
                <a:solidFill>
                  <a:schemeClr val="tx1"/>
                </a:solidFill>
                <a:latin typeface="+mj-lt"/>
                <a:ea typeface="+mj-ea"/>
                <a:cs typeface="+mj-cs"/>
              </a:rPr>
              <a:t>Control Theory</a:t>
            </a:r>
          </a:p>
        </p:txBody>
      </p:sp>
    </p:spTree>
    <p:extLst>
      <p:ext uri="{BB962C8B-B14F-4D97-AF65-F5344CB8AC3E}">
        <p14:creationId xmlns:p14="http://schemas.microsoft.com/office/powerpoint/2010/main" val="39211264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Không có mô tả.">
            <a:extLst>
              <a:ext uri="{FF2B5EF4-FFF2-40B4-BE49-F238E27FC236}">
                <a16:creationId xmlns:a16="http://schemas.microsoft.com/office/drawing/2014/main" id="{9575C9B5-CF7E-98C3-B353-937228EC86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85" y="3917073"/>
            <a:ext cx="6496050" cy="2590800"/>
          </a:xfrm>
          <a:prstGeom prst="rect">
            <a:avLst/>
          </a:prstGeom>
          <a:noFill/>
          <a:extLst>
            <a:ext uri="{909E8E84-426E-40DD-AFC4-6F175D3DCCD1}">
              <a14:hiddenFill xmlns:a14="http://schemas.microsoft.com/office/drawing/2010/main">
                <a:solidFill>
                  <a:srgbClr val="FFFFFF"/>
                </a:solidFill>
              </a14:hiddenFill>
            </a:ext>
          </a:extLst>
        </p:spPr>
      </p:pic>
      <p:grpSp>
        <p:nvGrpSpPr>
          <p:cNvPr id="36" name="Group 35">
            <a:extLst>
              <a:ext uri="{FF2B5EF4-FFF2-40B4-BE49-F238E27FC236}">
                <a16:creationId xmlns:a16="http://schemas.microsoft.com/office/drawing/2014/main" id="{A600A528-8963-B9BB-B80D-010D3E2B5118}"/>
              </a:ext>
            </a:extLst>
          </p:cNvPr>
          <p:cNvGrpSpPr/>
          <p:nvPr/>
        </p:nvGrpSpPr>
        <p:grpSpPr>
          <a:xfrm>
            <a:off x="-13085" y="863595"/>
            <a:ext cx="11807153" cy="5130810"/>
            <a:chOff x="-13085" y="863595"/>
            <a:chExt cx="11807153" cy="5130810"/>
          </a:xfrm>
        </p:grpSpPr>
        <p:sp>
          <p:nvSpPr>
            <p:cNvPr id="6" name="Rectangle 5">
              <a:extLst>
                <a:ext uri="{FF2B5EF4-FFF2-40B4-BE49-F238E27FC236}">
                  <a16:creationId xmlns:a16="http://schemas.microsoft.com/office/drawing/2014/main" id="{09BB5F64-C691-C73D-85F2-E3DE7B55EF1A}"/>
                </a:ext>
              </a:extLst>
            </p:cNvPr>
            <p:cNvSpPr/>
            <p:nvPr/>
          </p:nvSpPr>
          <p:spPr>
            <a:xfrm>
              <a:off x="9203268" y="863595"/>
              <a:ext cx="2590800" cy="1710267"/>
            </a:xfrm>
            <a:prstGeom prst="rect">
              <a:avLst/>
            </a:prstGeom>
            <a:ln w="76200">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t>Motor and steering mechanics</a:t>
              </a:r>
            </a:p>
          </p:txBody>
        </p:sp>
        <p:grpSp>
          <p:nvGrpSpPr>
            <p:cNvPr id="35" name="Group 34">
              <a:extLst>
                <a:ext uri="{FF2B5EF4-FFF2-40B4-BE49-F238E27FC236}">
                  <a16:creationId xmlns:a16="http://schemas.microsoft.com/office/drawing/2014/main" id="{1872D0E1-B9F2-EB80-5D8A-578C5A598506}"/>
                </a:ext>
              </a:extLst>
            </p:cNvPr>
            <p:cNvGrpSpPr/>
            <p:nvPr/>
          </p:nvGrpSpPr>
          <p:grpSpPr>
            <a:xfrm>
              <a:off x="-13085" y="863596"/>
              <a:ext cx="10511753" cy="5130809"/>
              <a:chOff x="-13085" y="863596"/>
              <a:chExt cx="10511753" cy="5130809"/>
            </a:xfrm>
          </p:grpSpPr>
          <p:sp>
            <p:nvSpPr>
              <p:cNvPr id="4" name="Rectangle 3">
                <a:extLst>
                  <a:ext uri="{FF2B5EF4-FFF2-40B4-BE49-F238E27FC236}">
                    <a16:creationId xmlns:a16="http://schemas.microsoft.com/office/drawing/2014/main" id="{01B61825-5D7F-8737-058C-1AF64FEDB991}"/>
                  </a:ext>
                </a:extLst>
              </p:cNvPr>
              <p:cNvSpPr/>
              <p:nvPr/>
            </p:nvSpPr>
            <p:spPr>
              <a:xfrm>
                <a:off x="999067" y="863596"/>
                <a:ext cx="2590800" cy="1710267"/>
              </a:xfrm>
              <a:prstGeom prst="rect">
                <a:avLst/>
              </a:prstGeom>
              <a:ln w="76200">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t>Tangent current</a:t>
                </a:r>
              </a:p>
            </p:txBody>
          </p:sp>
          <p:sp>
            <p:nvSpPr>
              <p:cNvPr id="5" name="Rectangle 4">
                <a:extLst>
                  <a:ext uri="{FF2B5EF4-FFF2-40B4-BE49-F238E27FC236}">
                    <a16:creationId xmlns:a16="http://schemas.microsoft.com/office/drawing/2014/main" id="{7A9AC977-48B7-AE96-5701-B57C0D88D4ED}"/>
                  </a:ext>
                </a:extLst>
              </p:cNvPr>
              <p:cNvSpPr/>
              <p:nvPr/>
            </p:nvSpPr>
            <p:spPr>
              <a:xfrm>
                <a:off x="5520267" y="863596"/>
                <a:ext cx="2590800" cy="1710267"/>
              </a:xfrm>
              <a:prstGeom prst="rect">
                <a:avLst/>
              </a:prstGeom>
              <a:ln w="76200">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t>Current Control</a:t>
                </a:r>
              </a:p>
            </p:txBody>
          </p:sp>
          <p:sp>
            <p:nvSpPr>
              <p:cNvPr id="7" name="Rectangle 6">
                <a:extLst>
                  <a:ext uri="{FF2B5EF4-FFF2-40B4-BE49-F238E27FC236}">
                    <a16:creationId xmlns:a16="http://schemas.microsoft.com/office/drawing/2014/main" id="{0A48E45D-B76F-329C-D662-89030E3DE73A}"/>
                  </a:ext>
                </a:extLst>
              </p:cNvPr>
              <p:cNvSpPr/>
              <p:nvPr/>
            </p:nvSpPr>
            <p:spPr>
              <a:xfrm>
                <a:off x="7162801" y="4284138"/>
                <a:ext cx="3335867" cy="1710267"/>
              </a:xfrm>
              <a:prstGeom prst="rect">
                <a:avLst/>
              </a:prstGeom>
              <a:ln w="76200">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3200" dirty="0"/>
                  <a:t>Current detecting unit</a:t>
                </a:r>
              </a:p>
            </p:txBody>
          </p:sp>
          <p:cxnSp>
            <p:nvCxnSpPr>
              <p:cNvPr id="11" name="Straight Arrow Connector 10">
                <a:extLst>
                  <a:ext uri="{FF2B5EF4-FFF2-40B4-BE49-F238E27FC236}">
                    <a16:creationId xmlns:a16="http://schemas.microsoft.com/office/drawing/2014/main" id="{B33372E8-DBD0-E75F-8924-095F763D1948}"/>
                  </a:ext>
                </a:extLst>
              </p:cNvPr>
              <p:cNvCxnSpPr>
                <a:stCxn id="5" idx="3"/>
                <a:endCxn id="6" idx="1"/>
              </p:cNvCxnSpPr>
              <p:nvPr/>
            </p:nvCxnSpPr>
            <p:spPr>
              <a:xfrm flipV="1">
                <a:off x="8111067" y="1718729"/>
                <a:ext cx="1092201" cy="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1DCA0A9-1D9E-F4ED-5F3D-149BBC22FEDF}"/>
                  </a:ext>
                </a:extLst>
              </p:cNvPr>
              <p:cNvCxnSpPr>
                <a:cxnSpLocks/>
                <a:stCxn id="6" idx="2"/>
                <a:endCxn id="7" idx="0"/>
              </p:cNvCxnSpPr>
              <p:nvPr/>
            </p:nvCxnSpPr>
            <p:spPr>
              <a:xfrm flipH="1">
                <a:off x="8830735" y="2573862"/>
                <a:ext cx="1667933" cy="1710276"/>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5" name="Flowchart: Connector 14">
                <a:extLst>
                  <a:ext uri="{FF2B5EF4-FFF2-40B4-BE49-F238E27FC236}">
                    <a16:creationId xmlns:a16="http://schemas.microsoft.com/office/drawing/2014/main" id="{1AC2C4DA-526E-0603-BD29-B37953875E93}"/>
                  </a:ext>
                </a:extLst>
              </p:cNvPr>
              <p:cNvSpPr/>
              <p:nvPr/>
            </p:nvSpPr>
            <p:spPr>
              <a:xfrm>
                <a:off x="4305685" y="1469346"/>
                <a:ext cx="498764" cy="498764"/>
              </a:xfrm>
              <a:prstGeom prst="flowChartConnector">
                <a:avLst/>
              </a:prstGeom>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FD1A26E9-86DC-4500-4EB1-310F2ABE69B9}"/>
                  </a:ext>
                </a:extLst>
              </p:cNvPr>
              <p:cNvCxnSpPr>
                <a:cxnSpLocks/>
                <a:stCxn id="4" idx="3"/>
                <a:endCxn id="15" idx="2"/>
              </p:cNvCxnSpPr>
              <p:nvPr/>
            </p:nvCxnSpPr>
            <p:spPr>
              <a:xfrm flipV="1">
                <a:off x="3589867" y="1718728"/>
                <a:ext cx="715818" cy="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7D739BB2-300F-03EE-1B29-2A160AD5F739}"/>
                  </a:ext>
                </a:extLst>
              </p:cNvPr>
              <p:cNvCxnSpPr>
                <a:cxnSpLocks/>
                <a:stCxn id="15" idx="6"/>
                <a:endCxn id="5" idx="1"/>
              </p:cNvCxnSpPr>
              <p:nvPr/>
            </p:nvCxnSpPr>
            <p:spPr>
              <a:xfrm>
                <a:off x="4804449" y="1718728"/>
                <a:ext cx="715818" cy="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1113F67-64E7-4B45-A98A-F9D20B39DB1A}"/>
                  </a:ext>
                </a:extLst>
              </p:cNvPr>
              <p:cNvCxnSpPr>
                <a:cxnSpLocks/>
                <a:stCxn id="7" idx="1"/>
                <a:endCxn id="15" idx="4"/>
              </p:cNvCxnSpPr>
              <p:nvPr/>
            </p:nvCxnSpPr>
            <p:spPr>
              <a:xfrm flipH="1" flipV="1">
                <a:off x="4555067" y="1968110"/>
                <a:ext cx="2607734" cy="317116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25016E3-03CA-0101-5781-3599FA50150E}"/>
                  </a:ext>
                </a:extLst>
              </p:cNvPr>
              <p:cNvCxnSpPr>
                <a:cxnSpLocks/>
                <a:endCxn id="4" idx="1"/>
              </p:cNvCxnSpPr>
              <p:nvPr/>
            </p:nvCxnSpPr>
            <p:spPr>
              <a:xfrm flipV="1">
                <a:off x="0" y="1718730"/>
                <a:ext cx="999067" cy="1461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A704353B-6AD4-15EB-19F0-5B8960326A24}"/>
                  </a:ext>
                </a:extLst>
              </p:cNvPr>
              <p:cNvSpPr txBox="1"/>
              <p:nvPr/>
            </p:nvSpPr>
            <p:spPr>
              <a:xfrm flipH="1">
                <a:off x="-13085" y="1107048"/>
                <a:ext cx="1168479" cy="584775"/>
              </a:xfrm>
              <a:prstGeom prst="rect">
                <a:avLst/>
              </a:prstGeom>
              <a:noFill/>
            </p:spPr>
            <p:txBody>
              <a:bodyPr wrap="square" rtlCol="0">
                <a:spAutoFit/>
              </a:bodyPr>
              <a:lstStyle/>
              <a:p>
                <a:r>
                  <a:rPr lang="en-US" sz="3200" dirty="0" err="1"/>
                  <a:t>Td,Vx</a:t>
                </a:r>
                <a:endParaRPr lang="en-US" sz="3200" dirty="0"/>
              </a:p>
            </p:txBody>
          </p:sp>
          <p:sp>
            <p:nvSpPr>
              <p:cNvPr id="29" name="TextBox 28">
                <a:extLst>
                  <a:ext uri="{FF2B5EF4-FFF2-40B4-BE49-F238E27FC236}">
                    <a16:creationId xmlns:a16="http://schemas.microsoft.com/office/drawing/2014/main" id="{19E32C08-F5A1-1ABA-AEF0-65A4B006719F}"/>
                  </a:ext>
                </a:extLst>
              </p:cNvPr>
              <p:cNvSpPr txBox="1"/>
              <p:nvPr/>
            </p:nvSpPr>
            <p:spPr>
              <a:xfrm flipH="1">
                <a:off x="8820729" y="3059662"/>
                <a:ext cx="1168479" cy="584775"/>
              </a:xfrm>
              <a:prstGeom prst="rect">
                <a:avLst/>
              </a:prstGeom>
              <a:noFill/>
            </p:spPr>
            <p:txBody>
              <a:bodyPr wrap="square" rtlCol="0">
                <a:spAutoFit/>
              </a:bodyPr>
              <a:lstStyle/>
              <a:p>
                <a:r>
                  <a:rPr lang="en-US" sz="3200" dirty="0"/>
                  <a:t>T</a:t>
                </a:r>
                <a:r>
                  <a:rPr lang="en-US" sz="3200" baseline="-25000" dirty="0"/>
                  <a:t>m1</a:t>
                </a:r>
                <a:endParaRPr lang="en-US" sz="3200" dirty="0"/>
              </a:p>
            </p:txBody>
          </p:sp>
          <p:sp>
            <p:nvSpPr>
              <p:cNvPr id="30" name="TextBox 29">
                <a:extLst>
                  <a:ext uri="{FF2B5EF4-FFF2-40B4-BE49-F238E27FC236}">
                    <a16:creationId xmlns:a16="http://schemas.microsoft.com/office/drawing/2014/main" id="{75691CBB-E8D4-B3F9-10A8-0BDDDBC8A90F}"/>
                  </a:ext>
                </a:extLst>
              </p:cNvPr>
              <p:cNvSpPr txBox="1"/>
              <p:nvPr/>
            </p:nvSpPr>
            <p:spPr>
              <a:xfrm flipH="1">
                <a:off x="3719098" y="957774"/>
                <a:ext cx="2010527" cy="584775"/>
              </a:xfrm>
              <a:prstGeom prst="rect">
                <a:avLst/>
              </a:prstGeom>
              <a:noFill/>
            </p:spPr>
            <p:txBody>
              <a:bodyPr wrap="square" rtlCol="0">
                <a:spAutoFit/>
              </a:bodyPr>
              <a:lstStyle/>
              <a:p>
                <a:r>
                  <a:rPr lang="en-US" sz="3200" dirty="0" err="1"/>
                  <a:t>I</a:t>
                </a:r>
                <a:r>
                  <a:rPr lang="en-US" sz="3200" baseline="-25000" dirty="0" err="1"/>
                  <a:t>r</a:t>
                </a:r>
                <a:r>
                  <a:rPr lang="en-US" sz="3200" baseline="-25000" dirty="0"/>
                  <a:t>   </a:t>
                </a:r>
                <a:r>
                  <a:rPr lang="en-US" sz="3200" dirty="0"/>
                  <a:t>   +</a:t>
                </a:r>
              </a:p>
            </p:txBody>
          </p:sp>
          <p:sp>
            <p:nvSpPr>
              <p:cNvPr id="31" name="TextBox 30">
                <a:extLst>
                  <a:ext uri="{FF2B5EF4-FFF2-40B4-BE49-F238E27FC236}">
                    <a16:creationId xmlns:a16="http://schemas.microsoft.com/office/drawing/2014/main" id="{834D6EC6-AA4E-DE29-37C7-0E7E77A32F53}"/>
                  </a:ext>
                </a:extLst>
              </p:cNvPr>
              <p:cNvSpPr txBox="1"/>
              <p:nvPr/>
            </p:nvSpPr>
            <p:spPr>
              <a:xfrm flipH="1">
                <a:off x="4247187" y="1894909"/>
                <a:ext cx="1168479" cy="584775"/>
              </a:xfrm>
              <a:prstGeom prst="rect">
                <a:avLst/>
              </a:prstGeom>
              <a:noFill/>
            </p:spPr>
            <p:txBody>
              <a:bodyPr wrap="square" rtlCol="0">
                <a:spAutoFit/>
              </a:bodyPr>
              <a:lstStyle/>
              <a:p>
                <a:r>
                  <a:rPr lang="en-US" sz="3200" dirty="0"/>
                  <a:t>-</a:t>
                </a:r>
              </a:p>
            </p:txBody>
          </p:sp>
          <p:sp>
            <p:nvSpPr>
              <p:cNvPr id="33" name="TextBox 32">
                <a:extLst>
                  <a:ext uri="{FF2B5EF4-FFF2-40B4-BE49-F238E27FC236}">
                    <a16:creationId xmlns:a16="http://schemas.microsoft.com/office/drawing/2014/main" id="{9681C265-520C-8CE2-D693-5C1D98D8DCF1}"/>
                  </a:ext>
                </a:extLst>
              </p:cNvPr>
              <p:cNvSpPr txBox="1"/>
              <p:nvPr/>
            </p:nvSpPr>
            <p:spPr>
              <a:xfrm flipH="1">
                <a:off x="8246494" y="1114633"/>
                <a:ext cx="1168479" cy="584775"/>
              </a:xfrm>
              <a:prstGeom prst="rect">
                <a:avLst/>
              </a:prstGeom>
              <a:noFill/>
            </p:spPr>
            <p:txBody>
              <a:bodyPr wrap="square" rtlCol="0">
                <a:spAutoFit/>
              </a:bodyPr>
              <a:lstStyle/>
              <a:p>
                <a:r>
                  <a:rPr lang="en-US" sz="3200" dirty="0"/>
                  <a:t>u</a:t>
                </a:r>
              </a:p>
            </p:txBody>
          </p:sp>
        </p:grpSp>
      </p:grpSp>
    </p:spTree>
    <p:extLst>
      <p:ext uri="{BB962C8B-B14F-4D97-AF65-F5344CB8AC3E}">
        <p14:creationId xmlns:p14="http://schemas.microsoft.com/office/powerpoint/2010/main" val="39672622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60DBD-B6B6-AB92-1694-3EBBDE0BC21A}"/>
              </a:ext>
            </a:extLst>
          </p:cNvPr>
          <p:cNvSpPr>
            <a:spLocks noGrp="1"/>
          </p:cNvSpPr>
          <p:nvPr>
            <p:ph type="title"/>
          </p:nvPr>
        </p:nvSpPr>
        <p:spPr/>
        <p:txBody>
          <a:bodyPr/>
          <a:lstStyle/>
          <a:p>
            <a:r>
              <a:rPr lang="en-US" dirty="0"/>
              <a:t>Reference</a:t>
            </a:r>
          </a:p>
        </p:txBody>
      </p:sp>
      <p:sp>
        <p:nvSpPr>
          <p:cNvPr id="3" name="Content Placeholder 2">
            <a:extLst>
              <a:ext uri="{FF2B5EF4-FFF2-40B4-BE49-F238E27FC236}">
                <a16:creationId xmlns:a16="http://schemas.microsoft.com/office/drawing/2014/main" id="{68F62F13-0606-3502-3767-DC1B3C7BC5BC}"/>
              </a:ext>
            </a:extLst>
          </p:cNvPr>
          <p:cNvSpPr>
            <a:spLocks noGrp="1"/>
          </p:cNvSpPr>
          <p:nvPr>
            <p:ph idx="1"/>
          </p:nvPr>
        </p:nvSpPr>
        <p:spPr/>
        <p:txBody>
          <a:bodyPr>
            <a:normAutofit fontScale="92500" lnSpcReduction="20000"/>
          </a:bodyPr>
          <a:lstStyle/>
          <a:p>
            <a:r>
              <a:rPr lang="en-US" dirty="0">
                <a:hlinkClick r:id="rId2"/>
              </a:rPr>
              <a:t>(319) Inductive or magnetic pickup sensor - for speed measurement – YouTube</a:t>
            </a:r>
            <a:endParaRPr lang="en-US" dirty="0"/>
          </a:p>
          <a:p>
            <a:r>
              <a:rPr lang="en-US" dirty="0">
                <a:hlinkClick r:id="rId3"/>
              </a:rPr>
              <a:t>(336) Magnetic domains in an iron core – YouTube</a:t>
            </a:r>
            <a:endParaRPr lang="en-US" dirty="0"/>
          </a:p>
          <a:p>
            <a:r>
              <a:rPr lang="en-US" dirty="0">
                <a:hlinkClick r:id="rId4"/>
              </a:rPr>
              <a:t>(319) Wheel Speed Sensor Operation &amp; Testing – YouTube</a:t>
            </a:r>
            <a:endParaRPr lang="en-US" dirty="0"/>
          </a:p>
          <a:p>
            <a:r>
              <a:rPr lang="en-US" dirty="0">
                <a:hlinkClick r:id="rId5"/>
              </a:rPr>
              <a:t>abs-wheel-speed-sensors-catalogue-2020.pdf (autofrenseinsa.com)</a:t>
            </a:r>
            <a:endParaRPr lang="en-US" dirty="0"/>
          </a:p>
          <a:p>
            <a:r>
              <a:rPr lang="en-US" dirty="0"/>
              <a:t>https://www.mevotech.com/tips-practices/abs-signal-type-difference-between-passive-and-active-sensors/</a:t>
            </a:r>
          </a:p>
          <a:p>
            <a:r>
              <a:rPr lang="en-US" dirty="0">
                <a:hlinkClick r:id="rId6"/>
              </a:rPr>
              <a:t>Passive and Active ABS Wheel Speed Sensor Function (freeasestudyguides.com)</a:t>
            </a:r>
            <a:endParaRPr lang="en-US" dirty="0"/>
          </a:p>
          <a:p>
            <a:r>
              <a:rPr lang="en-US" dirty="0" err="1">
                <a:hlinkClick r:id="rId7"/>
              </a:rPr>
              <a:t>Vật</a:t>
            </a:r>
            <a:r>
              <a:rPr lang="en-US" dirty="0">
                <a:hlinkClick r:id="rId7"/>
              </a:rPr>
              <a:t> </a:t>
            </a:r>
            <a:r>
              <a:rPr lang="en-US" dirty="0" err="1">
                <a:hlinkClick r:id="rId7"/>
              </a:rPr>
              <a:t>lý</a:t>
            </a:r>
            <a:r>
              <a:rPr lang="en-US" dirty="0">
                <a:hlinkClick r:id="rId7"/>
              </a:rPr>
              <a:t> 9 </a:t>
            </a:r>
            <a:r>
              <a:rPr lang="en-US" dirty="0" err="1">
                <a:hlinkClick r:id="rId7"/>
              </a:rPr>
              <a:t>Bài</a:t>
            </a:r>
            <a:r>
              <a:rPr lang="en-US" dirty="0">
                <a:hlinkClick r:id="rId7"/>
              </a:rPr>
              <a:t> 25: </a:t>
            </a:r>
            <a:r>
              <a:rPr lang="en-US" dirty="0" err="1">
                <a:hlinkClick r:id="rId7"/>
              </a:rPr>
              <a:t>Sự</a:t>
            </a:r>
            <a:r>
              <a:rPr lang="en-US" dirty="0">
                <a:hlinkClick r:id="rId7"/>
              </a:rPr>
              <a:t> </a:t>
            </a:r>
            <a:r>
              <a:rPr lang="en-US" dirty="0" err="1">
                <a:hlinkClick r:id="rId7"/>
              </a:rPr>
              <a:t>nhiễm</a:t>
            </a:r>
            <a:r>
              <a:rPr lang="en-US" dirty="0">
                <a:hlinkClick r:id="rId7"/>
              </a:rPr>
              <a:t> </a:t>
            </a:r>
            <a:r>
              <a:rPr lang="en-US" dirty="0" err="1">
                <a:hlinkClick r:id="rId7"/>
              </a:rPr>
              <a:t>từ</a:t>
            </a:r>
            <a:r>
              <a:rPr lang="en-US" dirty="0">
                <a:hlinkClick r:id="rId7"/>
              </a:rPr>
              <a:t> </a:t>
            </a:r>
            <a:r>
              <a:rPr lang="en-US" dirty="0" err="1">
                <a:hlinkClick r:id="rId7"/>
              </a:rPr>
              <a:t>của</a:t>
            </a:r>
            <a:r>
              <a:rPr lang="en-US" dirty="0">
                <a:hlinkClick r:id="rId7"/>
              </a:rPr>
              <a:t> </a:t>
            </a:r>
            <a:r>
              <a:rPr lang="en-US" dirty="0" err="1">
                <a:hlinkClick r:id="rId7"/>
              </a:rPr>
              <a:t>sắt</a:t>
            </a:r>
            <a:r>
              <a:rPr lang="en-US" dirty="0">
                <a:hlinkClick r:id="rId7"/>
              </a:rPr>
              <a:t>, </a:t>
            </a:r>
            <a:r>
              <a:rPr lang="en-US" dirty="0" err="1">
                <a:hlinkClick r:id="rId7"/>
              </a:rPr>
              <a:t>thép</a:t>
            </a:r>
            <a:r>
              <a:rPr lang="en-US" dirty="0">
                <a:hlinkClick r:id="rId7"/>
              </a:rPr>
              <a:t> - Nam </a:t>
            </a:r>
            <a:r>
              <a:rPr lang="en-US" dirty="0" err="1">
                <a:hlinkClick r:id="rId7"/>
              </a:rPr>
              <a:t>châm</a:t>
            </a:r>
            <a:r>
              <a:rPr lang="en-US" dirty="0">
                <a:hlinkClick r:id="rId7"/>
              </a:rPr>
              <a:t> </a:t>
            </a:r>
            <a:r>
              <a:rPr lang="en-US" dirty="0" err="1">
                <a:hlinkClick r:id="rId7"/>
              </a:rPr>
              <a:t>điện</a:t>
            </a:r>
            <a:r>
              <a:rPr lang="en-US" dirty="0">
                <a:hlinkClick r:id="rId7"/>
              </a:rPr>
              <a:t> (hoc247.net)</a:t>
            </a:r>
            <a:endParaRPr lang="en-US" dirty="0"/>
          </a:p>
          <a:p>
            <a:r>
              <a:rPr lang="en-US" dirty="0" err="1">
                <a:hlinkClick r:id="rId8"/>
              </a:rPr>
              <a:t>Cảm</a:t>
            </a:r>
            <a:r>
              <a:rPr lang="en-US" dirty="0">
                <a:hlinkClick r:id="rId8"/>
              </a:rPr>
              <a:t> </a:t>
            </a:r>
            <a:r>
              <a:rPr lang="en-US" dirty="0" err="1">
                <a:hlinkClick r:id="rId8"/>
              </a:rPr>
              <a:t>biến</a:t>
            </a:r>
            <a:r>
              <a:rPr lang="en-US" dirty="0">
                <a:hlinkClick r:id="rId8"/>
              </a:rPr>
              <a:t> </a:t>
            </a:r>
            <a:r>
              <a:rPr lang="en-US" dirty="0" err="1">
                <a:hlinkClick r:id="rId8"/>
              </a:rPr>
              <a:t>tốc</a:t>
            </a:r>
            <a:r>
              <a:rPr lang="en-US" dirty="0">
                <a:hlinkClick r:id="rId8"/>
              </a:rPr>
              <a:t> </a:t>
            </a:r>
            <a:r>
              <a:rPr lang="en-US" dirty="0" err="1">
                <a:hlinkClick r:id="rId8"/>
              </a:rPr>
              <a:t>độ</a:t>
            </a:r>
            <a:r>
              <a:rPr lang="en-US" dirty="0">
                <a:hlinkClick r:id="rId8"/>
              </a:rPr>
              <a:t> </a:t>
            </a:r>
            <a:r>
              <a:rPr lang="en-US" dirty="0" err="1">
                <a:hlinkClick r:id="rId8"/>
              </a:rPr>
              <a:t>là</a:t>
            </a:r>
            <a:r>
              <a:rPr lang="en-US" dirty="0">
                <a:hlinkClick r:id="rId8"/>
              </a:rPr>
              <a:t> </a:t>
            </a:r>
            <a:r>
              <a:rPr lang="en-US" dirty="0" err="1">
                <a:hlinkClick r:id="rId8"/>
              </a:rPr>
              <a:t>gì</a:t>
            </a:r>
            <a:r>
              <a:rPr lang="en-US" dirty="0">
                <a:hlinkClick r:id="rId8"/>
              </a:rPr>
              <a:t>? </a:t>
            </a:r>
            <a:r>
              <a:rPr lang="en-US" dirty="0" err="1">
                <a:hlinkClick r:id="rId8"/>
              </a:rPr>
              <a:t>Cấu</a:t>
            </a:r>
            <a:r>
              <a:rPr lang="en-US" dirty="0">
                <a:hlinkClick r:id="rId8"/>
              </a:rPr>
              <a:t> </a:t>
            </a:r>
            <a:r>
              <a:rPr lang="en-US" dirty="0" err="1">
                <a:hlinkClick r:id="rId8"/>
              </a:rPr>
              <a:t>tạo</a:t>
            </a:r>
            <a:r>
              <a:rPr lang="en-US" dirty="0">
                <a:hlinkClick r:id="rId8"/>
              </a:rPr>
              <a:t> </a:t>
            </a:r>
            <a:r>
              <a:rPr lang="en-US" dirty="0" err="1">
                <a:hlinkClick r:id="rId8"/>
              </a:rPr>
              <a:t>và</a:t>
            </a:r>
            <a:r>
              <a:rPr lang="en-US" dirty="0">
                <a:hlinkClick r:id="rId8"/>
              </a:rPr>
              <a:t> </a:t>
            </a:r>
            <a:r>
              <a:rPr lang="en-US" dirty="0" err="1">
                <a:hlinkClick r:id="rId8"/>
              </a:rPr>
              <a:t>nguyên</a:t>
            </a:r>
            <a:r>
              <a:rPr lang="en-US" dirty="0">
                <a:hlinkClick r:id="rId8"/>
              </a:rPr>
              <a:t> </a:t>
            </a:r>
            <a:r>
              <a:rPr lang="en-US" dirty="0" err="1">
                <a:hlinkClick r:id="rId8"/>
              </a:rPr>
              <a:t>lý</a:t>
            </a:r>
            <a:r>
              <a:rPr lang="en-US" dirty="0">
                <a:hlinkClick r:id="rId8"/>
              </a:rPr>
              <a:t> </a:t>
            </a:r>
            <a:r>
              <a:rPr lang="en-US" dirty="0" err="1">
                <a:hlinkClick r:id="rId8"/>
              </a:rPr>
              <a:t>cảm</a:t>
            </a:r>
            <a:r>
              <a:rPr lang="en-US" dirty="0">
                <a:hlinkClick r:id="rId8"/>
              </a:rPr>
              <a:t> </a:t>
            </a:r>
            <a:r>
              <a:rPr lang="en-US" dirty="0" err="1">
                <a:hlinkClick r:id="rId8"/>
              </a:rPr>
              <a:t>biến</a:t>
            </a:r>
            <a:r>
              <a:rPr lang="en-US" dirty="0">
                <a:hlinkClick r:id="rId8"/>
              </a:rPr>
              <a:t> </a:t>
            </a:r>
            <a:r>
              <a:rPr lang="en-US" dirty="0" err="1">
                <a:hlinkClick r:id="rId8"/>
              </a:rPr>
              <a:t>tốc</a:t>
            </a:r>
            <a:r>
              <a:rPr lang="en-US" dirty="0">
                <a:hlinkClick r:id="rId8"/>
              </a:rPr>
              <a:t> </a:t>
            </a:r>
            <a:r>
              <a:rPr lang="en-US" dirty="0" err="1">
                <a:hlinkClick r:id="rId8"/>
              </a:rPr>
              <a:t>độ</a:t>
            </a:r>
            <a:r>
              <a:rPr lang="en-US" dirty="0">
                <a:hlinkClick r:id="rId8"/>
              </a:rPr>
              <a:t> </a:t>
            </a:r>
            <a:r>
              <a:rPr lang="en-US" dirty="0" err="1">
                <a:hlinkClick r:id="rId8"/>
              </a:rPr>
              <a:t>trên</a:t>
            </a:r>
            <a:r>
              <a:rPr lang="en-US" dirty="0">
                <a:hlinkClick r:id="rId8"/>
              </a:rPr>
              <a:t> ô </a:t>
            </a:r>
            <a:r>
              <a:rPr lang="en-US" dirty="0" err="1">
                <a:hlinkClick r:id="rId8"/>
              </a:rPr>
              <a:t>tô</a:t>
            </a:r>
            <a:r>
              <a:rPr lang="en-US" dirty="0">
                <a:hlinkClick r:id="rId8"/>
              </a:rPr>
              <a:t> (katavina.com)</a:t>
            </a:r>
            <a:endParaRPr lang="en-US" dirty="0"/>
          </a:p>
        </p:txBody>
      </p:sp>
    </p:spTree>
    <p:extLst>
      <p:ext uri="{BB962C8B-B14F-4D97-AF65-F5344CB8AC3E}">
        <p14:creationId xmlns:p14="http://schemas.microsoft.com/office/powerpoint/2010/main" val="1602551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D8EF62A-39ED-1711-2B50-94B6D241E467}"/>
              </a:ext>
            </a:extLst>
          </p:cNvPr>
          <p:cNvSpPr>
            <a:spLocks noGrp="1"/>
          </p:cNvSpPr>
          <p:nvPr>
            <p:ph type="title"/>
          </p:nvPr>
        </p:nvSpPr>
        <p:spPr>
          <a:xfrm>
            <a:off x="838200" y="365125"/>
            <a:ext cx="10515600" cy="1325563"/>
          </a:xfrm>
        </p:spPr>
        <p:txBody>
          <a:bodyPr>
            <a:normAutofit/>
          </a:bodyPr>
          <a:lstStyle/>
          <a:p>
            <a:r>
              <a:rPr lang="en-US" sz="5400"/>
              <a:t>Plan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66D1D31-1057-16EC-FAAD-7C2427DF35AD}"/>
              </a:ext>
            </a:extLst>
          </p:cNvPr>
          <p:cNvSpPr>
            <a:spLocks noGrp="1"/>
          </p:cNvSpPr>
          <p:nvPr>
            <p:ph idx="1"/>
          </p:nvPr>
        </p:nvSpPr>
        <p:spPr>
          <a:xfrm>
            <a:off x="838200" y="1929384"/>
            <a:ext cx="10515600" cy="4251960"/>
          </a:xfrm>
        </p:spPr>
        <p:txBody>
          <a:bodyPr>
            <a:normAutofit/>
          </a:bodyPr>
          <a:lstStyle/>
          <a:p>
            <a:pPr marL="457200" marR="457200" rtl="0">
              <a:spcBef>
                <a:spcPts val="0"/>
              </a:spcBef>
              <a:spcAft>
                <a:spcPts val="0"/>
              </a:spcAft>
            </a:pPr>
            <a:r>
              <a:rPr lang="vi-VN" sz="2200" b="1" i="0" u="none" strike="noStrike" dirty="0">
                <a:effectLst/>
                <a:latin typeface="Times New Roman" panose="02020603050405020304" pitchFamily="18" charset="0"/>
              </a:rPr>
              <a:t>Week 1</a:t>
            </a:r>
            <a:r>
              <a:rPr lang="vi-VN" sz="2200" i="0" u="none" strike="noStrike" dirty="0">
                <a:effectLst/>
                <a:latin typeface="Times New Roman" panose="02020603050405020304" pitchFamily="18" charset="0"/>
              </a:rPr>
              <a:t> : Sơ đồ khối, các bộ phận chung (sơ đồ bố trí chung), Chức năng của các sensor , nguyên lý hoạt động chung</a:t>
            </a:r>
            <a:endParaRPr lang="vi-VN" sz="2200" dirty="0">
              <a:effectLst/>
            </a:endParaRPr>
          </a:p>
          <a:p>
            <a:pPr marL="457200" marR="457200" rtl="0">
              <a:spcBef>
                <a:spcPts val="0"/>
              </a:spcBef>
              <a:spcAft>
                <a:spcPts val="0"/>
              </a:spcAft>
            </a:pPr>
            <a:r>
              <a:rPr lang="vi-VN" sz="2200" b="1" i="0" u="none" strike="noStrike" dirty="0">
                <a:effectLst/>
                <a:latin typeface="Times New Roman" panose="02020603050405020304" pitchFamily="18" charset="0"/>
              </a:rPr>
              <a:t>Week 2 </a:t>
            </a:r>
            <a:r>
              <a:rPr lang="vi-VN" sz="2200" i="0" u="none" strike="noStrike" dirty="0">
                <a:effectLst/>
                <a:latin typeface="Times New Roman" panose="02020603050405020304" pitchFamily="18" charset="0"/>
              </a:rPr>
              <a:t>: Rack and Pinion Steering </a:t>
            </a:r>
            <a:r>
              <a:rPr lang="en-US" sz="2200" i="0" u="none" strike="noStrike" dirty="0">
                <a:effectLst/>
                <a:latin typeface="Times New Roman" panose="02020603050405020304" pitchFamily="18" charset="0"/>
              </a:rPr>
              <a:t>(</a:t>
            </a:r>
            <a:r>
              <a:rPr lang="vi-VN" sz="2200" i="0" u="none" strike="noStrike" dirty="0">
                <a:effectLst/>
                <a:latin typeface="Times New Roman" panose="02020603050405020304" pitchFamily="18" charset="0"/>
              </a:rPr>
              <a:t>Steering Columns and Steering Linkage Mechanisms</a:t>
            </a:r>
            <a:r>
              <a:rPr lang="en-US" sz="2200" i="0" u="none" strike="noStrike" dirty="0">
                <a:effectLst/>
                <a:latin typeface="Times New Roman" panose="02020603050405020304" pitchFamily="18" charset="0"/>
              </a:rPr>
              <a:t>)</a:t>
            </a:r>
            <a:endParaRPr lang="vi-VN" sz="2200" dirty="0">
              <a:effectLst/>
            </a:endParaRPr>
          </a:p>
          <a:p>
            <a:pPr marL="457200" marR="457200" rtl="0">
              <a:spcBef>
                <a:spcPts val="0"/>
              </a:spcBef>
              <a:spcAft>
                <a:spcPts val="0"/>
              </a:spcAft>
            </a:pPr>
            <a:r>
              <a:rPr lang="vi-VN" sz="2200" b="1" i="0" u="none" strike="noStrike" dirty="0">
                <a:effectLst/>
                <a:latin typeface="Times New Roman" panose="02020603050405020304" pitchFamily="18" charset="0"/>
              </a:rPr>
              <a:t>Week 3</a:t>
            </a:r>
            <a:r>
              <a:rPr lang="vi-VN" sz="2200" i="0" u="none" strike="noStrike" dirty="0">
                <a:effectLst/>
                <a:latin typeface="Times New Roman" panose="02020603050405020304" pitchFamily="18" charset="0"/>
              </a:rPr>
              <a:t> : </a:t>
            </a:r>
            <a:r>
              <a:rPr lang="en-US" sz="2200" i="0" u="none" strike="noStrike" dirty="0">
                <a:effectLst/>
                <a:latin typeface="Times New Roman" panose="02020603050405020304" pitchFamily="18" charset="0"/>
              </a:rPr>
              <a:t>Introduction of Active Steering in BMW car</a:t>
            </a:r>
            <a:r>
              <a:rPr lang="en-US" sz="2200" dirty="0">
                <a:latin typeface="Times New Roman" panose="02020603050405020304" pitchFamily="18" charset="0"/>
              </a:rPr>
              <a:t>, System Operation</a:t>
            </a:r>
            <a:endParaRPr lang="en-US" sz="2200" dirty="0"/>
          </a:p>
          <a:p>
            <a:pPr marL="457200" marR="457200">
              <a:spcBef>
                <a:spcPts val="0"/>
              </a:spcBef>
            </a:pPr>
            <a:r>
              <a:rPr lang="vi-VN" sz="2200" b="1" i="0" strike="noStrike" dirty="0">
                <a:effectLst/>
                <a:latin typeface="Times New Roman" panose="02020603050405020304" pitchFamily="18" charset="0"/>
              </a:rPr>
              <a:t>Week 4</a:t>
            </a:r>
            <a:r>
              <a:rPr lang="vi-VN" sz="2200" i="0" strike="noStrike" dirty="0">
                <a:effectLst/>
                <a:latin typeface="Times New Roman" panose="02020603050405020304" pitchFamily="18" charset="0"/>
              </a:rPr>
              <a:t> : </a:t>
            </a:r>
            <a:r>
              <a:rPr lang="en-US" sz="2200" dirty="0">
                <a:latin typeface="Times New Roman" panose="02020603050405020304" pitchFamily="18" charset="0"/>
              </a:rPr>
              <a:t>Sensors and Motor are</a:t>
            </a:r>
            <a:r>
              <a:rPr lang="en-US" sz="2200" dirty="0"/>
              <a:t> used </a:t>
            </a:r>
            <a:r>
              <a:rPr lang="en-US" sz="2200" dirty="0">
                <a:latin typeface="Times New Roman" panose="02020603050405020304" pitchFamily="18" charset="0"/>
              </a:rPr>
              <a:t>in AFS </a:t>
            </a:r>
          </a:p>
          <a:p>
            <a:pPr marL="457200" marR="457200" rtl="0">
              <a:spcBef>
                <a:spcPts val="0"/>
              </a:spcBef>
              <a:spcAft>
                <a:spcPts val="0"/>
              </a:spcAft>
            </a:pPr>
            <a:r>
              <a:rPr lang="vi-VN" sz="2200" b="1" i="0" u="sng" strike="noStrike" dirty="0">
                <a:effectLst/>
                <a:latin typeface="Times New Roman" panose="02020603050405020304" pitchFamily="18" charset="0"/>
              </a:rPr>
              <a:t>Week 5</a:t>
            </a:r>
            <a:r>
              <a:rPr lang="vi-VN" sz="2200" i="0" u="sng" strike="noStrike" dirty="0">
                <a:effectLst/>
                <a:latin typeface="Times New Roman" panose="02020603050405020304" pitchFamily="18" charset="0"/>
              </a:rPr>
              <a:t> : </a:t>
            </a:r>
            <a:r>
              <a:rPr lang="en-US" sz="2200" i="0" u="sng" strike="noStrike" dirty="0">
                <a:effectLst/>
                <a:latin typeface="Times New Roman" panose="02020603050405020304" pitchFamily="18" charset="0"/>
              </a:rPr>
              <a:t>Control System in AFS + How Wheel Speed Sensor Works</a:t>
            </a:r>
            <a:endParaRPr lang="vi-VN" sz="2200" u="sng" dirty="0">
              <a:effectLst/>
            </a:endParaRPr>
          </a:p>
          <a:p>
            <a:pPr marL="457200" marR="457200" rtl="0">
              <a:spcBef>
                <a:spcPts val="0"/>
              </a:spcBef>
              <a:spcAft>
                <a:spcPts val="0"/>
              </a:spcAft>
            </a:pPr>
            <a:r>
              <a:rPr lang="vi-VN" sz="2200" b="1" i="0" u="none" strike="noStrike" dirty="0">
                <a:effectLst/>
                <a:latin typeface="Times New Roman" panose="02020603050405020304" pitchFamily="18" charset="0"/>
              </a:rPr>
              <a:t>Week 6</a:t>
            </a:r>
            <a:r>
              <a:rPr lang="vi-VN" sz="2200" i="0" u="none" strike="noStrike" dirty="0">
                <a:effectLst/>
                <a:latin typeface="Times New Roman" panose="02020603050405020304" pitchFamily="18" charset="0"/>
              </a:rPr>
              <a:t>: </a:t>
            </a:r>
            <a:r>
              <a:rPr lang="en-US" sz="2200" i="0" u="none" strike="noStrike" dirty="0">
                <a:effectLst/>
                <a:latin typeface="Times New Roman" panose="02020603050405020304" pitchFamily="18" charset="0"/>
              </a:rPr>
              <a:t>EPS in AFS system and Future</a:t>
            </a:r>
          </a:p>
          <a:p>
            <a:pPr marL="457200" marR="457200" rtl="0">
              <a:spcBef>
                <a:spcPts val="0"/>
              </a:spcBef>
              <a:spcAft>
                <a:spcPts val="0"/>
              </a:spcAft>
            </a:pPr>
            <a:r>
              <a:rPr lang="vi-VN" sz="2200" b="1" i="0" u="none" strike="noStrike" dirty="0">
                <a:effectLst/>
                <a:latin typeface="Times New Roman" panose="02020603050405020304" pitchFamily="18" charset="0"/>
              </a:rPr>
              <a:t>Week 7</a:t>
            </a:r>
            <a:r>
              <a:rPr lang="vi-VN" sz="2200" i="0" u="none" strike="noStrike" dirty="0">
                <a:effectLst/>
                <a:latin typeface="Times New Roman" panose="02020603050405020304" pitchFamily="18" charset="0"/>
              </a:rPr>
              <a:t> : </a:t>
            </a:r>
            <a:r>
              <a:rPr lang="en-US" sz="2200" i="0" u="none" strike="noStrike" dirty="0">
                <a:effectLst/>
                <a:latin typeface="Times New Roman" panose="02020603050405020304" pitchFamily="18" charset="0"/>
              </a:rPr>
              <a:t>Present about</a:t>
            </a:r>
            <a:r>
              <a:rPr lang="vi-VN" sz="2200" i="0" u="none" strike="noStrike" dirty="0">
                <a:effectLst/>
                <a:latin typeface="Times New Roman" panose="02020603050405020304" pitchFamily="18" charset="0"/>
              </a:rPr>
              <a:t> EPS</a:t>
            </a:r>
            <a:r>
              <a:rPr lang="en-US" sz="2200" i="0" u="none" strike="noStrike" dirty="0">
                <a:effectLst/>
                <a:latin typeface="Times New Roman" panose="02020603050405020304" pitchFamily="18" charset="0"/>
              </a:rPr>
              <a:t> system.</a:t>
            </a:r>
            <a:endParaRPr lang="vi-VN" sz="2200" dirty="0">
              <a:effectLst/>
            </a:endParaRPr>
          </a:p>
          <a:p>
            <a:pPr marL="0" indent="0">
              <a:buNone/>
            </a:pPr>
            <a:endParaRPr lang="en-US" sz="2200" dirty="0"/>
          </a:p>
        </p:txBody>
      </p:sp>
    </p:spTree>
    <p:extLst>
      <p:ext uri="{BB962C8B-B14F-4D97-AF65-F5344CB8AC3E}">
        <p14:creationId xmlns:p14="http://schemas.microsoft.com/office/powerpoint/2010/main" val="4233143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9" name="Rectangle 307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3" name="Rectangle 308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Freeform: Shape 308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89" name="Isosceles Triangle 308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Không có mô tả.">
            <a:extLst>
              <a:ext uri="{FF2B5EF4-FFF2-40B4-BE49-F238E27FC236}">
                <a16:creationId xmlns:a16="http://schemas.microsoft.com/office/drawing/2014/main" id="{BF32BF89-1543-F99D-5026-D8C9A9D4FA1D}"/>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789730" y="643467"/>
            <a:ext cx="6612540" cy="557106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3091" name="Isosceles Triangle 309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1893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playback">
            <a:hlinkClick r:id="" action="ppaction://media"/>
            <a:extLst>
              <a:ext uri="{FF2B5EF4-FFF2-40B4-BE49-F238E27FC236}">
                <a16:creationId xmlns:a16="http://schemas.microsoft.com/office/drawing/2014/main" id="{F5F3086A-4A50-F23A-412A-15357AC2BFA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3467" y="825415"/>
            <a:ext cx="10905066" cy="5207168"/>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63721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111AE-D66B-316B-87FC-F80B487D27D7}"/>
              </a:ext>
            </a:extLst>
          </p:cNvPr>
          <p:cNvSpPr>
            <a:spLocks noGrp="1"/>
          </p:cNvSpPr>
          <p:nvPr>
            <p:ph type="title"/>
          </p:nvPr>
        </p:nvSpPr>
        <p:spPr/>
        <p:txBody>
          <a:bodyPr/>
          <a:lstStyle/>
          <a:p>
            <a:r>
              <a:rPr lang="en-US" dirty="0"/>
              <a:t>Wheel Speed Sensor (WSS)</a:t>
            </a:r>
          </a:p>
        </p:txBody>
      </p:sp>
      <p:sp>
        <p:nvSpPr>
          <p:cNvPr id="3" name="Content Placeholder 2">
            <a:extLst>
              <a:ext uri="{FF2B5EF4-FFF2-40B4-BE49-F238E27FC236}">
                <a16:creationId xmlns:a16="http://schemas.microsoft.com/office/drawing/2014/main" id="{20879E34-F731-6910-B620-F3CBF7C1B81F}"/>
              </a:ext>
            </a:extLst>
          </p:cNvPr>
          <p:cNvSpPr>
            <a:spLocks noGrp="1"/>
          </p:cNvSpPr>
          <p:nvPr>
            <p:ph idx="1"/>
          </p:nvPr>
        </p:nvSpPr>
        <p:spPr/>
        <p:txBody>
          <a:bodyPr/>
          <a:lstStyle/>
          <a:p>
            <a:pPr marL="0" indent="0">
              <a:buNone/>
            </a:pPr>
            <a:r>
              <a:rPr lang="en-US" dirty="0"/>
              <a:t>Types:</a:t>
            </a:r>
          </a:p>
          <a:p>
            <a:pPr marL="0" indent="0">
              <a:buNone/>
            </a:pPr>
            <a:r>
              <a:rPr lang="en-US" dirty="0"/>
              <a:t>1. </a:t>
            </a:r>
            <a:r>
              <a:rPr lang="en-US" b="1" u="sng" dirty="0"/>
              <a:t>Passive WSS sensors. For toothed wheels</a:t>
            </a:r>
          </a:p>
          <a:p>
            <a:pPr marL="0" indent="0">
              <a:buNone/>
            </a:pPr>
            <a:r>
              <a:rPr lang="en-US" dirty="0"/>
              <a:t>2. Active WSS sensors. For wheels with magnetic condign/toothed wheels</a:t>
            </a:r>
          </a:p>
          <a:p>
            <a:pPr lvl="1"/>
            <a:r>
              <a:rPr lang="en-US" dirty="0"/>
              <a:t>WSS Hall with magnetic coding ring.</a:t>
            </a:r>
          </a:p>
          <a:p>
            <a:pPr lvl="1"/>
            <a:r>
              <a:rPr lang="en-US" dirty="0"/>
              <a:t>Magneto-resistive WSS sensor.</a:t>
            </a:r>
          </a:p>
          <a:p>
            <a:pPr lvl="1"/>
            <a:r>
              <a:rPr lang="en-US" dirty="0"/>
              <a:t>WSS Hall sensor with permanent magnet.</a:t>
            </a:r>
          </a:p>
          <a:p>
            <a:pPr lvl="1"/>
            <a:endParaRPr lang="en-US" dirty="0"/>
          </a:p>
          <a:p>
            <a:endParaRPr lang="en-US" dirty="0"/>
          </a:p>
        </p:txBody>
      </p:sp>
    </p:spTree>
    <p:extLst>
      <p:ext uri="{BB962C8B-B14F-4D97-AF65-F5344CB8AC3E}">
        <p14:creationId xmlns:p14="http://schemas.microsoft.com/office/powerpoint/2010/main" val="894006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20.jpeg" descr="Diagram, engineering drawing&#10;&#10;Description automatically generated">
            <a:extLst>
              <a:ext uri="{FF2B5EF4-FFF2-40B4-BE49-F238E27FC236}">
                <a16:creationId xmlns:a16="http://schemas.microsoft.com/office/drawing/2014/main" id="{FBC21896-D3E4-EA1A-A854-BAC9B9306B38}"/>
              </a:ext>
            </a:extLst>
          </p:cNvPr>
          <p:cNvPicPr>
            <a:picLocks noChangeAspect="1"/>
          </p:cNvPicPr>
          <p:nvPr/>
        </p:nvPicPr>
        <p:blipFill>
          <a:blip r:embed="rId3" cstate="print"/>
          <a:stretch>
            <a:fillRect/>
          </a:stretch>
        </p:blipFill>
        <p:spPr>
          <a:xfrm>
            <a:off x="627424" y="2171503"/>
            <a:ext cx="5294716" cy="2514990"/>
          </a:xfrm>
          <a:prstGeom prst="rect">
            <a:avLst/>
          </a:prstGeom>
        </p:spPr>
      </p:pic>
      <p:cxnSp>
        <p:nvCxnSpPr>
          <p:cNvPr id="14" name="Straight Connector 13">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5" name="image21.png" descr="Chart&#10;&#10;Description automatically generated">
            <a:extLst>
              <a:ext uri="{FF2B5EF4-FFF2-40B4-BE49-F238E27FC236}">
                <a16:creationId xmlns:a16="http://schemas.microsoft.com/office/drawing/2014/main" id="{6D4529FD-48FF-8471-C2CA-B276EBE90D84}"/>
              </a:ext>
            </a:extLst>
          </p:cNvPr>
          <p:cNvPicPr>
            <a:picLocks noChangeAspect="1"/>
          </p:cNvPicPr>
          <p:nvPr/>
        </p:nvPicPr>
        <p:blipFill>
          <a:blip r:embed="rId4" cstate="print"/>
          <a:stretch>
            <a:fillRect/>
          </a:stretch>
        </p:blipFill>
        <p:spPr>
          <a:xfrm>
            <a:off x="6253817" y="1619972"/>
            <a:ext cx="5294715" cy="3618055"/>
          </a:xfrm>
          <a:prstGeom prst="rect">
            <a:avLst/>
          </a:prstGeom>
        </p:spPr>
      </p:pic>
      <p:pic>
        <p:nvPicPr>
          <p:cNvPr id="1026" name="Picture 2" descr="cam-bien-toc-do-xe-oto (2)">
            <a:extLst>
              <a:ext uri="{FF2B5EF4-FFF2-40B4-BE49-F238E27FC236}">
                <a16:creationId xmlns:a16="http://schemas.microsoft.com/office/drawing/2014/main" id="{F73B08B6-ABB1-65F4-09E4-2EB8168182E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1382" y="2171503"/>
            <a:ext cx="5278674" cy="28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1298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Diagram&#10;&#10;Description automatically generated">
            <a:extLst>
              <a:ext uri="{FF2B5EF4-FFF2-40B4-BE49-F238E27FC236}">
                <a16:creationId xmlns:a16="http://schemas.microsoft.com/office/drawing/2014/main" id="{F93BE95D-2289-5EF0-7D2C-009F52B78AA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52391" y="643466"/>
            <a:ext cx="9887217"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5195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4102">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5" name="Rectangle 4104">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a:extLst>
              <a:ext uri="{FF2B5EF4-FFF2-40B4-BE49-F238E27FC236}">
                <a16:creationId xmlns:a16="http://schemas.microsoft.com/office/drawing/2014/main" id="{460E97D3-239C-D430-4B25-12BD379F5C2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52392" y="643467"/>
            <a:ext cx="9887216"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31621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How similar or different are the magnetic field patterns produced by two  bar magnets when; a.) like poles are facing each other? b.)when unlike  poles are facing each other? | Socratic">
            <a:extLst>
              <a:ext uri="{FF2B5EF4-FFF2-40B4-BE49-F238E27FC236}">
                <a16:creationId xmlns:a16="http://schemas.microsoft.com/office/drawing/2014/main" id="{13B69CD2-AF17-16B1-C1DF-129B5FAD17D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349938" y="643467"/>
            <a:ext cx="7492123"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06640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1711</TotalTime>
  <Words>1441</Words>
  <Application>Microsoft Office PowerPoint</Application>
  <PresentationFormat>Widescreen</PresentationFormat>
  <Paragraphs>71</Paragraphs>
  <Slides>17</Slides>
  <Notes>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Segoe UI Historic</vt:lpstr>
      <vt:lpstr>Times New Roman</vt:lpstr>
      <vt:lpstr>Office Theme</vt:lpstr>
      <vt:lpstr>EPS Week 5</vt:lpstr>
      <vt:lpstr>Plan</vt:lpstr>
      <vt:lpstr>PowerPoint Presentation</vt:lpstr>
      <vt:lpstr>PowerPoint Presentation</vt:lpstr>
      <vt:lpstr>Wheel Speed Sensor (WSS)</vt:lpstr>
      <vt:lpstr>PowerPoint Presentation</vt:lpstr>
      <vt:lpstr>PowerPoint Presentation</vt:lpstr>
      <vt:lpstr>PowerPoint Presentation</vt:lpstr>
      <vt:lpstr>PowerPoint Presentation</vt:lpstr>
      <vt:lpstr>PowerPoint Presentation</vt:lpstr>
      <vt:lpstr>PowerPoint Presentation</vt:lpstr>
      <vt:lpstr>Control System</vt:lpstr>
      <vt:lpstr>Configuration for a control application electronic system</vt:lpstr>
      <vt:lpstr>PowerPoint Presentation</vt:lpstr>
      <vt:lpstr>Control Theory</vt:lpstr>
      <vt:lpstr>PowerPoint Presentation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EPS Week 5</dc:title>
  <dc:creator>Long Trinh Tien</dc:creator>
  <cp:lastModifiedBy>Long Trinh Tien</cp:lastModifiedBy>
  <cp:revision>6</cp:revision>
  <dcterms:created xsi:type="dcterms:W3CDTF">2022-07-25T03:19:56Z</dcterms:created>
  <dcterms:modified xsi:type="dcterms:W3CDTF">2022-07-27T07:24:26Z</dcterms:modified>
</cp:coreProperties>
</file>

<file path=docProps/thumbnail.jpeg>
</file>